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ags/tag10.xml" ContentType="application/vnd.openxmlformats-officedocument.presentationml.tags+xml"/>
  <Override PartName="/ppt/theme/theme5.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4"/>
    <p:sldMasterId id="2147483788" r:id="rId5"/>
    <p:sldMasterId id="2147483793" r:id="rId6"/>
    <p:sldMasterId id="2147483819" r:id="rId7"/>
  </p:sldMasterIdLst>
  <p:notesMasterIdLst>
    <p:notesMasterId r:id="rId28"/>
  </p:notesMasterIdLst>
  <p:sldIdLst>
    <p:sldId id="282" r:id="rId8"/>
    <p:sldId id="2147483589" r:id="rId9"/>
    <p:sldId id="2147483590" r:id="rId10"/>
    <p:sldId id="2147483591" r:id="rId11"/>
    <p:sldId id="2147483592" r:id="rId12"/>
    <p:sldId id="2147483593" r:id="rId13"/>
    <p:sldId id="2147483594" r:id="rId14"/>
    <p:sldId id="2147483595" r:id="rId15"/>
    <p:sldId id="2147483596" r:id="rId16"/>
    <p:sldId id="2147483597" r:id="rId17"/>
    <p:sldId id="2147483598" r:id="rId18"/>
    <p:sldId id="2147483599" r:id="rId19"/>
    <p:sldId id="2147483600" r:id="rId20"/>
    <p:sldId id="2147483601" r:id="rId21"/>
    <p:sldId id="2147483602" r:id="rId22"/>
    <p:sldId id="2147483603" r:id="rId23"/>
    <p:sldId id="2147483604" r:id="rId24"/>
    <p:sldId id="2147483605" r:id="rId25"/>
    <p:sldId id="2147483606" r:id="rId26"/>
    <p:sldId id="281" r:id="rId27"/>
  </p:sldIdLst>
  <p:sldSz cx="12192000" cy="6858000"/>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1BB025-F23C-4AAD-778D-2E255CA39516}" name="Chinenye Okeke" initials="" userId="S::chinenye.okeke@sahara-group.com::d8c6349c-59bd-43e8-ae0c-9b0fd9f75c77" providerId="AD"/>
  <p188:author id="{7CE13879-1B11-C4EB-2C95-DF8EC93C32E6}" name="Omobolanle Adesulu" initials="OA" userId="S::omobolanle.adesulu@sahara-group.com::b89dc78f-db44-4e41-84fb-41484cab0686" providerId="AD"/>
  <p188:author id="{2954A5B5-0FFA-9EC1-A933-86BA9ADA01A5}" name="John Egbe" initials="JE" userId="S::john.egbe@sahara-group.com::9cdcc45b-3579-4ea8-af7b-604e5a5f3050" providerId="AD"/>
  <p188:author id="{7DF529D9-4B9B-5CE9-3419-C265C34477E2}" name="Leste Aihevba" initials="LA" userId="S::leste.aihevba@sahara-group.com::1c109297-b521-4fcd-9796-237a3d4322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0C3E"/>
    <a:srgbClr val="375623"/>
    <a:srgbClr val="007770"/>
    <a:srgbClr val="F23667"/>
    <a:srgbClr val="CC0000"/>
    <a:srgbClr val="FFFFFF"/>
    <a:srgbClr val="FF0000"/>
    <a:srgbClr val="00E6DB"/>
    <a:srgbClr val="FBFBFB"/>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MW</c:v>
                </c:pt>
              </c:strCache>
            </c:strRef>
          </c:tx>
          <c:invertIfNegative val="1"/>
          <c:dPt>
            <c:idx val="0"/>
            <c:invertIfNegative val="1"/>
            <c:bubble3D val="0"/>
            <c:spPr>
              <a:solidFill>
                <a:srgbClr val="9A9A9A"/>
              </a:solidFill>
            </c:spPr>
            <c:extLst>
              <c:ext xmlns:c16="http://schemas.microsoft.com/office/drawing/2014/chart" uri="{C3380CC4-5D6E-409C-BE32-E72D297353CC}">
                <c16:uniqueId val="{00000001-E297-4B18-A5B8-9789CBF554EF}"/>
              </c:ext>
            </c:extLst>
          </c:dPt>
          <c:dPt>
            <c:idx val="1"/>
            <c:invertIfNegative val="1"/>
            <c:bubble3D val="0"/>
            <c:spPr>
              <a:solidFill>
                <a:srgbClr val="DE6422"/>
              </a:solidFill>
            </c:spPr>
            <c:extLst>
              <c:ext xmlns:c16="http://schemas.microsoft.com/office/drawing/2014/chart" uri="{C3380CC4-5D6E-409C-BE32-E72D297353CC}">
                <c16:uniqueId val="{00000003-E297-4B18-A5B8-9789CBF554EF}"/>
              </c:ext>
            </c:extLst>
          </c:dPt>
          <c:dPt>
            <c:idx val="2"/>
            <c:invertIfNegative val="1"/>
            <c:bubble3D val="0"/>
            <c:spPr>
              <a:solidFill>
                <a:srgbClr val="2E9A3E"/>
              </a:solidFill>
            </c:spPr>
            <c:extLst>
              <c:ext xmlns:c16="http://schemas.microsoft.com/office/drawing/2014/chart" uri="{C3380CC4-5D6E-409C-BE32-E72D297353CC}">
                <c16:uniqueId val="{00000005-E297-4B18-A5B8-9789CBF554EF}"/>
              </c:ext>
            </c:extLst>
          </c:dPt>
          <c:dLbls>
            <c:numFmt formatCode="#,##0" sourceLinked="0"/>
            <c:spPr>
              <a:noFill/>
              <a:ln>
                <a:noFill/>
              </a:ln>
              <a:effectLst/>
            </c:spPr>
            <c:txPr>
              <a:bodyPr/>
              <a:lstStyle/>
              <a:p>
                <a:pPr>
                  <a:defRPr sz="2000" b="1">
                    <a:solidFill>
                      <a:srgbClr val="C00000"/>
                    </a:solidFill>
                    <a:latin typeface="IBM Plex Sans"/>
                  </a:defRPr>
                </a:pPr>
                <a:endParaRPr lang="en-NG"/>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At takeover</c:v>
                </c:pt>
                <c:pt idx="1">
                  <c:v>After rehabilitation</c:v>
                </c:pt>
                <c:pt idx="2">
                  <c:v>Installed</c:v>
                </c:pt>
              </c:strCache>
            </c:strRef>
          </c:cat>
          <c:val>
            <c:numRef>
              <c:f>Sheet1!$B$2:$B$4</c:f>
              <c:numCache>
                <c:formatCode>General</c:formatCode>
                <c:ptCount val="3"/>
                <c:pt idx="0">
                  <c:v>400</c:v>
                </c:pt>
                <c:pt idx="1">
                  <c:v>1100</c:v>
                </c:pt>
                <c:pt idx="2">
                  <c:v>1320</c:v>
                </c:pt>
              </c:numCache>
            </c:numRef>
          </c:val>
          <c:extLst>
            <c:ext xmlns:c16="http://schemas.microsoft.com/office/drawing/2014/chart" uri="{C3380CC4-5D6E-409C-BE32-E72D297353CC}">
              <c16:uniqueId val="{00000006-E297-4B18-A5B8-9789CBF554EF}"/>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BFBFBF"/>
            </a:solidFill>
          </a:ln>
        </c:spPr>
        <c:txPr>
          <a:bodyPr/>
          <a:lstStyle/>
          <a:p>
            <a:pPr>
              <a:defRPr sz="1500"/>
            </a:pPr>
            <a:endParaRPr lang="en-NG"/>
          </a:p>
        </c:txPr>
        <c:crossAx val="-2113994440"/>
        <c:crosses val="autoZero"/>
        <c:auto val="1"/>
        <c:lblAlgn val="ctr"/>
        <c:lblOffset val="100"/>
        <c:noMultiLvlLbl val="0"/>
      </c:catAx>
      <c:valAx>
        <c:axId val="-2113994440"/>
        <c:scaling>
          <c:orientation val="minMax"/>
          <c:max val="1650"/>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600">
          <a:solidFill>
            <a:srgbClr val="404040"/>
          </a:solidFill>
          <a:latin typeface="IBM Plex San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People</c:v>
                </c:pt>
              </c:strCache>
            </c:strRef>
          </c:tx>
          <c:invertIfNegative val="1"/>
          <c:dPt>
            <c:idx val="0"/>
            <c:invertIfNegative val="1"/>
            <c:bubble3D val="0"/>
            <c:spPr>
              <a:solidFill>
                <a:srgbClr val="9A9A9A"/>
              </a:solidFill>
            </c:spPr>
            <c:extLst>
              <c:ext xmlns:c16="http://schemas.microsoft.com/office/drawing/2014/chart" uri="{C3380CC4-5D6E-409C-BE32-E72D297353CC}">
                <c16:uniqueId val="{00000001-09C5-43A1-AA91-42EA10EA5CEE}"/>
              </c:ext>
            </c:extLst>
          </c:dPt>
          <c:dPt>
            <c:idx val="1"/>
            <c:invertIfNegative val="1"/>
            <c:bubble3D val="0"/>
            <c:spPr>
              <a:solidFill>
                <a:srgbClr val="DE6422"/>
              </a:solidFill>
            </c:spPr>
            <c:extLst>
              <c:ext xmlns:c16="http://schemas.microsoft.com/office/drawing/2014/chart" uri="{C3380CC4-5D6E-409C-BE32-E72D297353CC}">
                <c16:uniqueId val="{00000003-09C5-43A1-AA91-42EA10EA5CEE}"/>
              </c:ext>
            </c:extLst>
          </c:dPt>
          <c:dPt>
            <c:idx val="2"/>
            <c:invertIfNegative val="1"/>
            <c:bubble3D val="0"/>
            <c:spPr>
              <a:solidFill>
                <a:srgbClr val="CF1C23"/>
              </a:solidFill>
            </c:spPr>
            <c:extLst>
              <c:ext xmlns:c16="http://schemas.microsoft.com/office/drawing/2014/chart" uri="{C3380CC4-5D6E-409C-BE32-E72D297353CC}">
                <c16:uniqueId val="{00000005-09C5-43A1-AA91-42EA10EA5CEE}"/>
              </c:ext>
            </c:extLst>
          </c:dPt>
          <c:dLbls>
            <c:dLbl>
              <c:idx val="0"/>
              <c:tx>
                <c:rich>
                  <a:bodyPr/>
                  <a:lstStyle/>
                  <a:p>
                    <a:r>
                      <a:rPr lang="en-US" sz="1800" b="1">
                        <a:solidFill>
                          <a:srgbClr val="C00000"/>
                        </a:solidFill>
                        <a:latin typeface="IBM Plex Sans"/>
                      </a:rPr>
                      <a:t>3,500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9C5-43A1-AA91-42EA10EA5CEE}"/>
                </c:ext>
              </c:extLst>
            </c:dLbl>
            <c:dLbl>
              <c:idx val="1"/>
              <c:tx>
                <c:rich>
                  <a:bodyPr/>
                  <a:lstStyle/>
                  <a:p>
                    <a:r>
                      <a:rPr lang="en-US" sz="1800" b="1">
                        <a:solidFill>
                          <a:srgbClr val="C00000"/>
                        </a:solidFill>
                        <a:latin typeface="IBM Plex Sans"/>
                      </a:rPr>
                      <a:t>4,000+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9C5-43A1-AA91-42EA10EA5CEE}"/>
                </c:ext>
              </c:extLst>
            </c:dLbl>
            <c:dLbl>
              <c:idx val="2"/>
              <c:tx>
                <c:rich>
                  <a:bodyPr/>
                  <a:lstStyle/>
                  <a:p>
                    <a:r>
                      <a:rPr lang="en-US" sz="1800" b="1">
                        <a:solidFill>
                          <a:srgbClr val="C00000"/>
                        </a:solidFill>
                        <a:latin typeface="IBM Plex Sans"/>
                      </a:rPr>
                      <a:t>Almost 6,000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9C5-43A1-AA91-42EA10EA5CE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Sheet1!$A$2:$A$4</c:f>
              <c:strCache>
                <c:ptCount val="3"/>
                <c:pt idx="0">
                  <c:v>2013</c:v>
                </c:pt>
                <c:pt idx="1">
                  <c:v>2021</c:v>
                </c:pt>
                <c:pt idx="2">
                  <c:v>Today</c:v>
                </c:pt>
              </c:strCache>
            </c:strRef>
          </c:cat>
          <c:val>
            <c:numRef>
              <c:f>Sheet1!$B$2:$B$4</c:f>
              <c:numCache>
                <c:formatCode>General</c:formatCode>
                <c:ptCount val="3"/>
                <c:pt idx="0">
                  <c:v>3500</c:v>
                </c:pt>
                <c:pt idx="1">
                  <c:v>4000</c:v>
                </c:pt>
                <c:pt idx="2">
                  <c:v>6000</c:v>
                </c:pt>
              </c:numCache>
            </c:numRef>
          </c:val>
          <c:extLst>
            <c:ext xmlns:c16="http://schemas.microsoft.com/office/drawing/2014/chart" uri="{C3380CC4-5D6E-409C-BE32-E72D297353CC}">
              <c16:uniqueId val="{00000006-09C5-43A1-AA91-42EA10EA5CEE}"/>
            </c:ext>
          </c:extLst>
        </c:ser>
        <c:dLbls>
          <c:dLblPos val="outEnd"/>
          <c:showLegendKey val="0"/>
          <c:showVal val="1"/>
          <c:showCatName val="0"/>
          <c:showSerName val="0"/>
          <c:showPercent val="0"/>
          <c:showBubbleSize val="0"/>
        </c:dLbls>
        <c:gapWidth val="55"/>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BFBFBF"/>
            </a:solidFill>
          </a:ln>
        </c:spPr>
        <c:txPr>
          <a:bodyPr/>
          <a:lstStyle/>
          <a:p>
            <a:pPr>
              <a:defRPr sz="1600"/>
            </a:pPr>
            <a:endParaRPr lang="en-NG"/>
          </a:p>
        </c:txPr>
        <c:crossAx val="-2113994440"/>
        <c:crosses val="autoZero"/>
        <c:auto val="1"/>
        <c:lblAlgn val="ctr"/>
        <c:lblOffset val="100"/>
        <c:noMultiLvlLbl val="0"/>
      </c:catAx>
      <c:valAx>
        <c:axId val="-2113994440"/>
        <c:scaling>
          <c:orientation val="minMax"/>
          <c:max val="7600"/>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600">
          <a:solidFill>
            <a:srgbClr val="404040"/>
          </a:solidFill>
          <a:latin typeface="IBM Plex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8C7656-3554-4746-A352-99694E544DD7}" type="datetimeFigureOut">
              <a:rPr lang="en-US" smtClean="0"/>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B34AC0-4865-40E6-BA88-D76BDB417A1B}" type="slidenum">
              <a:rPr lang="en-US" smtClean="0"/>
              <a:t>‹#›</a:t>
            </a:fld>
            <a:endParaRPr lang="en-US"/>
          </a:p>
        </p:txBody>
      </p:sp>
    </p:spTree>
    <p:extLst>
      <p:ext uri="{BB962C8B-B14F-4D97-AF65-F5344CB8AC3E}">
        <p14:creationId xmlns:p14="http://schemas.microsoft.com/office/powerpoint/2010/main" val="2364231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FC778-583D-1E99-805A-0A8F21CFC7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6761C-52DF-ED57-7099-743C8B42D3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E20FDD-2519-06F2-A2ED-B42F76B582A1}"/>
              </a:ext>
            </a:extLst>
          </p:cNvPr>
          <p:cNvSpPr>
            <a:spLocks noGrp="1"/>
          </p:cNvSpPr>
          <p:nvPr>
            <p:ph type="body" idx="1"/>
          </p:nvPr>
        </p:nvSpPr>
        <p:spPr/>
        <p:txBody>
          <a:bodyPr/>
          <a:lstStyle/>
          <a:p>
            <a:pPr>
              <a:spcAft>
                <a:spcPts val="800"/>
              </a:spcAft>
            </a:pPr>
            <a:r>
              <a:rPr b="0"/>
              <a:t>SLIDE 1: COVER   [about 0.5 minutes]</a:t>
            </a:r>
            <a:endParaRPr lang="en-US" dirty="0"/>
          </a:p>
          <a:p>
            <a:pPr>
              <a:spcAft>
                <a:spcPts val="800"/>
              </a:spcAft>
            </a:pPr>
            <a:r>
              <a:rPr b="0"/>
              <a:t>[The cover is on screen as you are introduced. Walk to the lectern. Wait for the applause to settle. Look across the hall, left, centre and right, before you speak.]</a:t>
            </a:r>
          </a:p>
          <a:p>
            <a:pPr>
              <a:spcAft>
                <a:spcPts val="800"/>
              </a:spcAft>
            </a:pPr>
            <a:r>
              <a:rPr b="0"/>
              <a:t>NAVIGATION: run in sequence with the clicker. The Dashboard button and the numbered lesson buttons at the foot of every slide are clickable. The template font is IBM Plex Sans; install it on the presentation laptop before the session.</a:t>
            </a:r>
          </a:p>
        </p:txBody>
      </p:sp>
      <p:sp>
        <p:nvSpPr>
          <p:cNvPr id="4" name="Slide Number Placeholder 3">
            <a:extLst>
              <a:ext uri="{FF2B5EF4-FFF2-40B4-BE49-F238E27FC236}">
                <a16:creationId xmlns:a16="http://schemas.microsoft.com/office/drawing/2014/main" id="{7DEB9AB7-8187-4260-9497-857F5873830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6490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2: IN MY OWN WORDS: THREE SENTENCES BEFORE THE NUMBERS   [about 1.5 minutes]</a:t>
            </a:r>
          </a:p>
          <a:p>
            <a:pPr>
              <a:spcAft>
                <a:spcPts val="800"/>
              </a:spcAft>
            </a:pPr>
            <a:r>
              <a:rPr b="0"/>
              <a:t>Good morning.</a:t>
            </a:r>
          </a:p>
          <a:p>
            <a:pPr>
              <a:spcAft>
                <a:spcPts val="800"/>
              </a:spcAft>
            </a:pPr>
            <a:r>
              <a:rPr b="0"/>
              <a:t>Before I say a word about Sahara, about power plants or about balance sheets, let me share three sentences. They sit behind everything I will say this morning.</a:t>
            </a:r>
          </a:p>
          <a:p>
            <a:pPr>
              <a:spcAft>
                <a:spcPts val="800"/>
              </a:spcAft>
            </a:pPr>
            <a:r>
              <a:rPr b="0"/>
              <a:t>The first:</a:t>
            </a:r>
          </a:p>
          <a:p>
            <a:pPr>
              <a:spcAft>
                <a:spcPts val="800"/>
              </a:spcAft>
            </a:pPr>
            <a:r>
              <a:rPr b="1"/>
              <a:t>An enterprise is what we start. An institution is what we leave behind.</a:t>
            </a:r>
          </a:p>
          <a:p>
            <a:pPr>
              <a:spcAft>
                <a:spcPts val="800"/>
              </a:spcAft>
            </a:pPr>
            <a:r>
              <a:rPr b="0"/>
              <a:t>The second:</a:t>
            </a:r>
          </a:p>
          <a:p>
            <a:pPr>
              <a:spcAft>
                <a:spcPts val="800"/>
              </a:spcAft>
            </a:pPr>
            <a:r>
              <a:rPr b="1"/>
              <a:t>Sometimes, the most important decision a leadership team makes is the opportunity it chooses to leave alone.</a:t>
            </a:r>
          </a:p>
          <a:p>
            <a:pPr>
              <a:spcAft>
                <a:spcPts val="800"/>
              </a:spcAft>
            </a:pPr>
            <a:r>
              <a:rPr b="0"/>
              <a:t>And the third is more of a prayer than a sentence:</a:t>
            </a:r>
          </a:p>
          <a:p>
            <a:pPr>
              <a:spcAft>
                <a:spcPts val="800"/>
              </a:spcAft>
            </a:pPr>
            <a:r>
              <a:rPr b="1"/>
              <a:t>May we build a Nigeria where talent finds opportunity, resources create lasting value and possibility becomes shared prosperity.</a:t>
            </a:r>
          </a:p>
          <a:p>
            <a:pPr>
              <a:spcAft>
                <a:spcPts val="800"/>
              </a:spcAft>
            </a:pPr>
            <a:r>
              <a:rPr b="0"/>
              <a:t>Please hold on to those three sentences.</a:t>
            </a:r>
          </a:p>
          <a:p>
            <a:pPr>
              <a:spcAft>
                <a:spcPts val="800"/>
              </a:spcAft>
            </a:pPr>
            <a:r>
              <a:rPr b="0"/>
              <a:t>One is about legacy. One is about discipline. One is about the nation.</a:t>
            </a:r>
          </a:p>
          <a:p>
            <a:pPr>
              <a:spcAft>
                <a:spcPts val="800"/>
              </a:spcAft>
            </a:pPr>
            <a:r>
              <a:rPr b="0"/>
              <a:t>By the time we finish this morning, I hope you will see that they are really one sentence.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3: GOOD MORNING, DISTINGUISHED CHARTERED ACCOUNTANTS   [about 3 minutes]</a:t>
            </a:r>
          </a:p>
          <a:p>
            <a:pPr>
              <a:spcAft>
                <a:spcPts val="800"/>
              </a:spcAft>
            </a:pPr>
            <a:r>
              <a:rPr b="0"/>
              <a:t>The Chairman of this session;</a:t>
            </a:r>
          </a:p>
          <a:p>
            <a:pPr>
              <a:spcAft>
                <a:spcPts val="800"/>
              </a:spcAft>
            </a:pPr>
            <a:r>
              <a:rPr b="0"/>
              <a:t>The President and Members of the Governing Council of the Institute of Chartered Accountants of Nigeria;</a:t>
            </a:r>
          </a:p>
          <a:p>
            <a:pPr>
              <a:spcAft>
                <a:spcPts val="800"/>
              </a:spcAft>
            </a:pPr>
            <a:r>
              <a:rPr b="0"/>
              <a:t>The Registrar and Chief Executive, Dr. Lanre Olasunkanmi, FCA;</a:t>
            </a:r>
          </a:p>
          <a:p>
            <a:pPr>
              <a:spcAft>
                <a:spcPts val="800"/>
              </a:spcAft>
            </a:pPr>
            <a:r>
              <a:rPr b="0"/>
              <a:t>Past Presidents of the Institute;</a:t>
            </a:r>
          </a:p>
          <a:p>
            <a:pPr>
              <a:spcAft>
                <a:spcPts val="800"/>
              </a:spcAft>
            </a:pPr>
            <a:r>
              <a:rPr b="0"/>
              <a:t>Fellow speakers and distinguished guests;</a:t>
            </a:r>
          </a:p>
          <a:p>
            <a:pPr>
              <a:spcAft>
                <a:spcPts val="800"/>
              </a:spcAft>
            </a:pPr>
            <a:r>
              <a:rPr b="0"/>
              <a:t>Captains of industry and policymakers;</a:t>
            </a:r>
          </a:p>
          <a:p>
            <a:pPr>
              <a:spcAft>
                <a:spcPts val="800"/>
              </a:spcAft>
            </a:pPr>
            <a:r>
              <a:rPr b="0"/>
              <a:t>My fellow professionals, friends and colleagues;</a:t>
            </a:r>
          </a:p>
          <a:p>
            <a:pPr>
              <a:spcAft>
                <a:spcPts val="800"/>
              </a:spcAft>
            </a:pPr>
            <a:r>
              <a:rPr b="0"/>
              <a:t>Ladies and gentlemen.</a:t>
            </a:r>
          </a:p>
          <a:p>
            <a:pPr>
              <a:spcAft>
                <a:spcPts val="800"/>
              </a:spcAft>
            </a:pPr>
            <a:r>
              <a:rPr b="0"/>
              <a:t>I am grateful to the Institute for this invitation, and for a theme that could not be more timely: Beyond Numbers: Strengthening the Economy, Securing the Nation.</a:t>
            </a:r>
          </a:p>
          <a:p>
            <a:pPr>
              <a:spcAft>
                <a:spcPts val="800"/>
              </a:spcAft>
            </a:pPr>
            <a:r>
              <a:rPr b="0"/>
              <a:t>When the Registrar’s letter arrived, one line stayed with me. It said the Institute had followed our journey of building Sahara from an enterprise into an institution, and it asked me to share how we navigated growth, institutionalised values and sustained excellence.</a:t>
            </a:r>
          </a:p>
          <a:p>
            <a:pPr>
              <a:spcAft>
                <a:spcPts val="800"/>
              </a:spcAft>
            </a:pPr>
            <a:r>
              <a:rPr b="0"/>
              <a:t>That is exactly what I will try to do this morning. Not as a lecture. As a conversation among builders.</a:t>
            </a:r>
          </a:p>
          <a:p>
            <a:pPr>
              <a:spcAft>
                <a:spcPts val="800"/>
              </a:spcAft>
            </a:pPr>
            <a:r>
              <a:rPr b="0"/>
              <a:t>Because that is what you are. Many people think of accountants as the people who count what others have built. I see it differently. Nothing lasting is built in this country without someone who insists that the numbers are true.</a:t>
            </a:r>
          </a:p>
          <a:p>
            <a:pPr>
              <a:spcAft>
                <a:spcPts val="800"/>
              </a:spcAft>
            </a:pPr>
            <a:r>
              <a:rPr b="0"/>
              <a:t>So let me first find out who is in the room.</a:t>
            </a:r>
          </a:p>
          <a:p>
            <a:pPr>
              <a:spcAft>
                <a:spcPts val="800"/>
              </a:spcAft>
            </a:pPr>
            <a:r>
              <a:rPr b="0"/>
              <a:t>Raise your hand if you have ever started something: a business, a practice, a firm, a cooperative, even a project in your place of worship.</a:t>
            </a:r>
          </a:p>
          <a:p>
            <a:pPr>
              <a:spcAft>
                <a:spcPts val="800"/>
              </a:spcAft>
            </a:pPr>
            <a:r>
              <a:rPr b="0"/>
              <a:t>[Pause. Look around the hall.]</a:t>
            </a:r>
          </a:p>
          <a:p>
            <a:pPr>
              <a:spcAft>
                <a:spcPts val="800"/>
              </a:spcAft>
            </a:pPr>
            <a:r>
              <a:rPr b="0"/>
              <a:t>Keep your hands up. Now, raise your hand if you serve on a board or an audit committee.</a:t>
            </a:r>
          </a:p>
          <a:p>
            <a:pPr>
              <a:spcAft>
                <a:spcPts val="800"/>
              </a:spcAft>
            </a:pPr>
            <a:r>
              <a:rPr b="0"/>
              <a:t>[Pause.]</a:t>
            </a:r>
          </a:p>
          <a:p>
            <a:pPr>
              <a:spcAft>
                <a:spcPts val="800"/>
              </a:spcAft>
            </a:pPr>
            <a:r>
              <a:rPr b="0"/>
              <a:t>And finally, raise your hand if your organisation depends heavily on one person.</a:t>
            </a:r>
          </a:p>
          <a:p>
            <a:pPr>
              <a:spcAft>
                <a:spcPts val="800"/>
              </a:spcAft>
            </a:pPr>
            <a:r>
              <a:rPr b="0"/>
              <a:t>[Pause. Smile.] Be honest.</a:t>
            </a:r>
          </a:p>
          <a:p>
            <a:pPr>
              <a:spcAft>
                <a:spcPts val="800"/>
              </a:spcAft>
            </a:pPr>
            <a:r>
              <a:rPr b="0"/>
              <a:t>[Pause.] Thank you. You may lower your hands.</a:t>
            </a:r>
          </a:p>
          <a:p>
            <a:pPr>
              <a:spcAft>
                <a:spcPts val="800"/>
              </a:spcAft>
            </a:pPr>
            <a:r>
              <a:rPr b="0"/>
              <a:t>Look around this hall. Think of all the hands you just saw.</a:t>
            </a:r>
          </a:p>
          <a:p>
            <a:pPr>
              <a:spcAft>
                <a:spcPts val="800"/>
              </a:spcAft>
            </a:pPr>
            <a:r>
              <a:rPr b="1"/>
              <a:t>This is not just an audience. This is the room that builds institutions in Nigeria.</a:t>
            </a:r>
          </a:p>
          <a:p>
            <a:pPr>
              <a:spcAft>
                <a:spcPts val="800"/>
              </a:spcAft>
            </a:pPr>
            <a:r>
              <a:rPr b="0"/>
              <a:t>Every audit report you sign, every board paper you challenge, every control you design: that is institution building.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dirty="0"/>
              <a:t>SLIDE 4: THIRTY YEARS, ONE GROUP   [about 3 minutes]</a:t>
            </a:r>
          </a:p>
          <a:p>
            <a:pPr>
              <a:spcAft>
                <a:spcPts val="800"/>
              </a:spcAft>
            </a:pPr>
            <a:r>
              <a:rPr b="0" dirty="0"/>
              <a:t>Let me give some context for those who do not know us well.</a:t>
            </a:r>
          </a:p>
          <a:p>
            <a:pPr>
              <a:spcAft>
                <a:spcPts val="800"/>
              </a:spcAft>
            </a:pPr>
            <a:r>
              <a:rPr b="0" dirty="0"/>
              <a:t>Thirty years ago, in 1996, Sahara began as a small petroleum trading company, Sahara Energy Resources. A handful of young people with a big idea and very little else.</a:t>
            </a:r>
          </a:p>
          <a:p>
            <a:pPr>
              <a:spcAft>
                <a:spcPts val="800"/>
              </a:spcAft>
            </a:pPr>
            <a:r>
              <a:rPr b="0" dirty="0"/>
              <a:t>Our founders built their partnership on trust, resilience and integrity. They treated setbacks as fuel. </a:t>
            </a:r>
            <a:r>
              <a:rPr lang="en-US" b="0" dirty="0"/>
              <a:t>O</a:t>
            </a:r>
            <a:r>
              <a:rPr b="0" dirty="0"/>
              <a:t>ne of our co-founders, once put it this way: at Sahara, the word failure is essentially non-existent. As I see it, that was never because we did not fail. It was because we refused to let failure have the last word.</a:t>
            </a:r>
          </a:p>
          <a:p>
            <a:pPr>
              <a:spcAft>
                <a:spcPts val="800"/>
              </a:spcAft>
            </a:pPr>
            <a:r>
              <a:rPr b="0" dirty="0"/>
              <a:t>In 1998, our trading hub moved to Geneva.</a:t>
            </a:r>
          </a:p>
          <a:p>
            <a:pPr>
              <a:spcAft>
                <a:spcPts val="800"/>
              </a:spcAft>
            </a:pPr>
            <a:r>
              <a:rPr b="0" dirty="0"/>
              <a:t>In 2007, we entered the power sector.</a:t>
            </a:r>
          </a:p>
          <a:p>
            <a:pPr>
              <a:spcAft>
                <a:spcPts val="800"/>
              </a:spcAft>
            </a:pPr>
            <a:r>
              <a:rPr b="0" dirty="0"/>
              <a:t>Between 2009 and 2011, Singapore and Dubai extended our reach into Asia and the Middle East.</a:t>
            </a:r>
          </a:p>
          <a:p>
            <a:pPr>
              <a:spcAft>
                <a:spcPts val="800"/>
              </a:spcAft>
            </a:pPr>
            <a:r>
              <a:rPr b="0" dirty="0"/>
              <a:t>In 2013, </a:t>
            </a:r>
            <a:r>
              <a:rPr b="0" dirty="0" err="1"/>
              <a:t>Egbin</a:t>
            </a:r>
            <a:r>
              <a:rPr b="0" dirty="0"/>
              <a:t> and </a:t>
            </a:r>
            <a:r>
              <a:rPr b="0" dirty="0" err="1"/>
              <a:t>Ikeja</a:t>
            </a:r>
            <a:r>
              <a:rPr b="0" dirty="0"/>
              <a:t> Electric came under Sahara Power. I will return to that story, because it taught me more about finance than any textbook.</a:t>
            </a:r>
          </a:p>
          <a:p>
            <a:pPr>
              <a:spcAft>
                <a:spcPts val="800"/>
              </a:spcAft>
            </a:pPr>
            <a:r>
              <a:rPr b="0" dirty="0"/>
              <a:t>In 2017, </a:t>
            </a:r>
            <a:r>
              <a:rPr b="0" dirty="0" err="1"/>
              <a:t>Asharami</a:t>
            </a:r>
            <a:r>
              <a:rPr b="0" dirty="0"/>
              <a:t> Synergy brought our downstream business together.</a:t>
            </a:r>
          </a:p>
          <a:p>
            <a:pPr>
              <a:spcAft>
                <a:spcPts val="800"/>
              </a:spcAft>
            </a:pPr>
            <a:r>
              <a:rPr b="0" dirty="0"/>
              <a:t>In 2025, </a:t>
            </a:r>
            <a:r>
              <a:rPr b="0" dirty="0" err="1"/>
              <a:t>Afam</a:t>
            </a:r>
            <a:r>
              <a:rPr b="0" dirty="0"/>
              <a:t> II added 180 megawatts in 16 months.</a:t>
            </a:r>
          </a:p>
          <a:p>
            <a:pPr>
              <a:spcAft>
                <a:spcPts val="800"/>
              </a:spcAft>
            </a:pPr>
            <a:r>
              <a:rPr b="0" dirty="0"/>
              <a:t>And this year, 2026, we mark thirty years.</a:t>
            </a:r>
          </a:p>
          <a:p>
            <a:pPr>
              <a:spcAft>
                <a:spcPts val="800"/>
              </a:spcAft>
            </a:pPr>
            <a:r>
              <a:rPr b="0" dirty="0"/>
              <a:t>Today, Sahara operates in more than 42 countries across Africa, Asia, Europe and the Middle East, with almost 6,000 professionals. Through Sahara Power, we account for about 19 per cent of the electricity Nigeria generates. And our vision has not changed since those early days: to be the provider of choice wherever energy is consumed.</a:t>
            </a:r>
          </a:p>
          <a:p>
            <a:pPr>
              <a:spcAft>
                <a:spcPts val="800"/>
              </a:spcAft>
            </a:pPr>
            <a:r>
              <a:rPr b="0" dirty="0"/>
              <a:t>I am proud of these numbers. But I did not come to Abuja to talk about numbers.</a:t>
            </a:r>
          </a:p>
          <a:p>
            <a:pPr>
              <a:spcAft>
                <a:spcPts val="800"/>
              </a:spcAft>
            </a:pPr>
            <a:r>
              <a:rPr b="1" dirty="0"/>
              <a:t>Numbers are the result. I came to talk about the cause.</a:t>
            </a:r>
          </a:p>
          <a:p>
            <a:pPr>
              <a:spcAft>
                <a:spcPts val="800"/>
              </a:spcAft>
            </a:pPr>
            <a:r>
              <a:rPr b="0" dirty="0"/>
              <a:t>If you look closely at this timeline, you will notice something. No single step made us an institution. Not Geneva. Not </a:t>
            </a:r>
            <a:r>
              <a:rPr b="0" dirty="0" err="1"/>
              <a:t>Egbin</a:t>
            </a:r>
            <a:r>
              <a:rPr b="0" dirty="0"/>
              <a:t>. Not thirty years.</a:t>
            </a:r>
          </a:p>
          <a:p>
            <a:pPr>
              <a:spcAft>
                <a:spcPts val="800"/>
              </a:spcAft>
            </a:pPr>
            <a:r>
              <a:rPr b="0" dirty="0"/>
              <a:t>Each step depended on trust earned in the step before. A supplier who trusted us with credit. A bank that trusted our numbers. A government that trusted our word. A partner who trusted our people.</a:t>
            </a:r>
          </a:p>
          <a:p>
            <a:pPr>
              <a:spcAft>
                <a:spcPts val="800"/>
              </a:spcAft>
            </a:pPr>
            <a:r>
              <a:rPr b="0" dirty="0"/>
              <a:t>That is how an enterprise becomes an institution: </a:t>
            </a:r>
            <a:r>
              <a:rPr b="1" dirty="0"/>
              <a:t>one kept promise at a time.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5: FROM ENTERPRISE TO INSTITUTION: WHAT CHANGES   [about 2.5 minutes]</a:t>
            </a:r>
          </a:p>
          <a:p>
            <a:pPr>
              <a:spcAft>
                <a:spcPts val="800"/>
              </a:spcAft>
            </a:pPr>
            <a:r>
              <a:rPr b="0"/>
              <a:t>So what exactly is the difference between an enterprise and an institution?</a:t>
            </a:r>
          </a:p>
          <a:p>
            <a:pPr>
              <a:spcAft>
                <a:spcPts val="800"/>
              </a:spcAft>
            </a:pPr>
            <a:r>
              <a:rPr b="0"/>
              <a:t>An institution is not simply a bigger enterprise. It is different in kind. Some very large companies remain enterprises all their lives. And some small organisations are true institutions.</a:t>
            </a:r>
          </a:p>
          <a:p>
            <a:pPr>
              <a:spcAft>
                <a:spcPts val="800"/>
              </a:spcAft>
            </a:pPr>
            <a:r>
              <a:rPr b="0"/>
              <a:t>Look at the five rows on the screen.</a:t>
            </a:r>
          </a:p>
          <a:p>
            <a:pPr>
              <a:spcAft>
                <a:spcPts val="800"/>
              </a:spcAft>
            </a:pPr>
            <a:r>
              <a:rPr b="1"/>
              <a:t>Identity.</a:t>
            </a:r>
            <a:r>
              <a:rPr b="0"/>
              <a:t> An enterprise is built around its founder. An institution is built around purpose and values.</a:t>
            </a:r>
          </a:p>
          <a:p>
            <a:pPr>
              <a:spcAft>
                <a:spcPts val="800"/>
              </a:spcAft>
            </a:pPr>
            <a:r>
              <a:rPr b="1"/>
              <a:t>Decisions.</a:t>
            </a:r>
            <a:r>
              <a:rPr b="0"/>
              <a:t> In an enterprise, decisions are made by individuals. In an institution, they are made through mandates and systems.</a:t>
            </a:r>
          </a:p>
          <a:p>
            <a:pPr>
              <a:spcAft>
                <a:spcPts val="800"/>
              </a:spcAft>
            </a:pPr>
            <a:r>
              <a:rPr b="1"/>
              <a:t>Knowledge.</a:t>
            </a:r>
            <a:r>
              <a:rPr b="0"/>
              <a:t> In an enterprise, knowledge lives in people’s heads. In an institution, it lives in processes and records.</a:t>
            </a:r>
          </a:p>
          <a:p>
            <a:pPr>
              <a:spcAft>
                <a:spcPts val="800"/>
              </a:spcAft>
            </a:pPr>
            <a:r>
              <a:rPr b="1"/>
              <a:t>Trust.</a:t>
            </a:r>
            <a:r>
              <a:rPr b="0"/>
              <a:t> An enterprise earns trust person by person. An institution earns it by track record.</a:t>
            </a:r>
          </a:p>
          <a:p>
            <a:pPr>
              <a:spcAft>
                <a:spcPts val="800"/>
              </a:spcAft>
            </a:pPr>
            <a:r>
              <a:rPr b="1"/>
              <a:t>Continuity.</a:t>
            </a:r>
            <a:r>
              <a:rPr b="0"/>
              <a:t> An enterprise ends when the founder leaves. An institution outlives every leader.</a:t>
            </a:r>
          </a:p>
          <a:p>
            <a:pPr>
              <a:spcAft>
                <a:spcPts val="800"/>
              </a:spcAft>
            </a:pPr>
            <a:r>
              <a:rPr b="0"/>
              <a:t>So when does an enterprise become an institution?</a:t>
            </a:r>
          </a:p>
          <a:p>
            <a:pPr>
              <a:spcAft>
                <a:spcPts val="800"/>
              </a:spcAft>
            </a:pPr>
            <a:r>
              <a:rPr b="0"/>
              <a:t>I will offer you a simple answer. </a:t>
            </a:r>
            <a:r>
              <a:rPr b="1"/>
              <a:t>It happens on the day the founder’s signature stops being the most important control in the company.</a:t>
            </a:r>
          </a:p>
          <a:p>
            <a:pPr>
              <a:spcAft>
                <a:spcPts val="800"/>
              </a:spcAft>
            </a:pPr>
            <a:r>
              <a:rPr b="0"/>
              <a:t>So the question for this hall is not how big our organisations are. It is whether they will last. Ask yourself three things.</a:t>
            </a:r>
          </a:p>
          <a:p>
            <a:pPr>
              <a:spcAft>
                <a:spcPts val="800"/>
              </a:spcAft>
            </a:pPr>
            <a:r>
              <a:rPr b="0"/>
              <a:t>Will they outlive us?</a:t>
            </a:r>
          </a:p>
          <a:p>
            <a:pPr>
              <a:spcAft>
                <a:spcPts val="800"/>
              </a:spcAft>
            </a:pPr>
            <a:r>
              <a:rPr b="0"/>
              <a:t>Will they keep their promises when we are not in the room?</a:t>
            </a:r>
          </a:p>
          <a:p>
            <a:pPr>
              <a:spcAft>
                <a:spcPts val="800"/>
              </a:spcAft>
            </a:pPr>
            <a:r>
              <a:rPr b="0"/>
              <a:t>Will their numbers still be true when nobody is checking?</a:t>
            </a:r>
          </a:p>
          <a:p>
            <a:pPr>
              <a:spcAft>
                <a:spcPts val="800"/>
              </a:spcAft>
            </a:pPr>
            <a:r>
              <a:rPr b="0"/>
              <a:t>Ladies and gentlemen, you are chartered accountants. You know better than anyone that numbers tell us what happened.</a:t>
            </a:r>
          </a:p>
          <a:p>
            <a:pPr>
              <a:spcAft>
                <a:spcPts val="800"/>
              </a:spcAft>
            </a:pPr>
            <a:r>
              <a:rPr b="1"/>
              <a:t>Institutions decide what happens next.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6: DASHBOARD: SIX LESSONS, ONE JOURNEY   [about 1 minute]</a:t>
            </a:r>
          </a:p>
          <a:p>
            <a:pPr>
              <a:spcAft>
                <a:spcPts val="800"/>
              </a:spcAft>
            </a:pPr>
            <a:r>
              <a:rPr b="0"/>
              <a:t>This morning, I will share six lessons from that journey: Roots, Values, Systems, Capital, People and Purpose.</a:t>
            </a:r>
          </a:p>
          <a:p>
            <a:pPr>
              <a:spcAft>
                <a:spcPts val="800"/>
              </a:spcAft>
            </a:pPr>
            <a:r>
              <a:rPr b="0"/>
              <a:t>This slide is our dashboard. Every lesson on it is one click away, and the buttons at the foot of every slide bring us back here.</a:t>
            </a:r>
          </a:p>
          <a:p>
            <a:pPr>
              <a:spcAft>
                <a:spcPts val="800"/>
              </a:spcAft>
            </a:pPr>
            <a:r>
              <a:rPr b="0"/>
              <a:t>Here is my request of you.</a:t>
            </a:r>
          </a:p>
          <a:p>
            <a:pPr>
              <a:spcAft>
                <a:spcPts val="800"/>
              </a:spcAft>
            </a:pPr>
            <a:r>
              <a:rPr b="0"/>
              <a:t>As I speak, decide which of these six lessons your own organisation needs most. Just hold that number in your mind. Before we finish, I will ask you to do something with it.</a:t>
            </a:r>
          </a:p>
          <a:p>
            <a:pPr>
              <a:spcAft>
                <a:spcPts val="800"/>
              </a:spcAft>
            </a:pPr>
            <a:r>
              <a:rPr b="0"/>
              <a:t>Let us begin where every institution begins: with its roots.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7: LESSON 01, ROOTS: MY ROAD   [about 3 minutes]</a:t>
            </a:r>
          </a:p>
          <a:p>
            <a:pPr>
              <a:spcAft>
                <a:spcPts val="800"/>
              </a:spcAft>
            </a:pPr>
            <a:r>
              <a:rPr b="0"/>
              <a:t>Every institution begins as an enterprise, and that is not a weakness. It is the source of its energy. The courage, the speed and the hunger of the early days are precious. The task is not to lose them, but to give them a structure that lasts.</a:t>
            </a:r>
          </a:p>
          <a:p>
            <a:pPr>
              <a:spcAft>
                <a:spcPts val="800"/>
              </a:spcAft>
            </a:pPr>
            <a:r>
              <a:rPr b="0"/>
              <a:t>My own road is a small version of that story.</a:t>
            </a:r>
          </a:p>
          <a:p>
            <a:pPr>
              <a:spcAft>
                <a:spcPts val="800"/>
              </a:spcAft>
            </a:pPr>
            <a:r>
              <a:rPr b="0"/>
              <a:t>I started out in insurance, selling protection to businesses.</a:t>
            </a:r>
          </a:p>
          <a:p>
            <a:pPr>
              <a:spcAft>
                <a:spcPts val="800"/>
              </a:spcAft>
            </a:pPr>
            <a:r>
              <a:rPr b="0"/>
              <a:t>[Optional: add one short memory from your insurance years.]</a:t>
            </a:r>
          </a:p>
          <a:p>
            <a:pPr>
              <a:spcAft>
                <a:spcPts val="800"/>
              </a:spcAft>
            </a:pPr>
            <a:r>
              <a:rPr b="0"/>
              <a:t>Insurance taught me to respect risk. You cannot sell protection until you understand what can go wrong.</a:t>
            </a:r>
          </a:p>
          <a:p>
            <a:pPr>
              <a:spcAft>
                <a:spcPts val="800"/>
              </a:spcAft>
            </a:pPr>
            <a:r>
              <a:rPr b="0"/>
              <a:t>At Sahara, I managed the nationwide fuel supply for the emergency power project of the old NEPA. I led the delegation on the Sierra Leone refinery acquisition. I managed our crude oil contract in Côte d’Ivoire. As Director of Infrastructure, I was responsible for acquiring strategic assets across Africa.</a:t>
            </a:r>
          </a:p>
          <a:p>
            <a:pPr>
              <a:spcAft>
                <a:spcPts val="800"/>
              </a:spcAft>
            </a:pPr>
            <a:r>
              <a:rPr b="0"/>
              <a:t>Then came public service on the Presidential Committee on the Accelerated Expansion of Electricity Infrastructure, whose work helped pave the way for the unbundling of PHCN.</a:t>
            </a:r>
          </a:p>
          <a:p>
            <a:pPr>
              <a:spcAft>
                <a:spcPts val="800"/>
              </a:spcAft>
            </a:pPr>
            <a:r>
              <a:rPr b="0"/>
              <a:t>And then the privilege of leading Sahara Power.</a:t>
            </a:r>
          </a:p>
          <a:p>
            <a:pPr>
              <a:spcAft>
                <a:spcPts val="800"/>
              </a:spcAft>
            </a:pPr>
            <a:r>
              <a:rPr b="0"/>
              <a:t>When I look back, I see one thread running through every role. Each one was about risk, contracts and long horizons.</a:t>
            </a:r>
          </a:p>
          <a:p>
            <a:pPr>
              <a:spcAft>
                <a:spcPts val="800"/>
              </a:spcAft>
            </a:pPr>
            <a:r>
              <a:rPr b="0"/>
              <a:t>So this is what the road taught me.</a:t>
            </a:r>
          </a:p>
          <a:p>
            <a:pPr>
              <a:spcAft>
                <a:spcPts val="800"/>
              </a:spcAft>
            </a:pPr>
            <a:r>
              <a:rPr b="1"/>
              <a:t>Price the risk.</a:t>
            </a:r>
            <a:r>
              <a:rPr b="0"/>
              <a:t> If you have not priced it, you have only postponed it.</a:t>
            </a:r>
          </a:p>
          <a:p>
            <a:pPr>
              <a:spcAft>
                <a:spcPts val="800"/>
              </a:spcAft>
            </a:pPr>
            <a:r>
              <a:rPr b="1"/>
              <a:t>Honour the contract.</a:t>
            </a:r>
            <a:r>
              <a:rPr b="0"/>
              <a:t> Your signature is your reputation in writing.</a:t>
            </a:r>
          </a:p>
          <a:p>
            <a:pPr>
              <a:spcAft>
                <a:spcPts val="800"/>
              </a:spcAft>
            </a:pPr>
            <a:r>
              <a:rPr b="1"/>
              <a:t>Think in decades.</a:t>
            </a:r>
            <a:r>
              <a:rPr b="0"/>
              <a:t> Power plants, refineries and careers are not built in quarters.</a:t>
            </a:r>
          </a:p>
          <a:p>
            <a:pPr>
              <a:spcAft>
                <a:spcPts val="800"/>
              </a:spcAft>
            </a:pPr>
            <a:r>
              <a:rPr b="1"/>
              <a:t>Choose partners well.</a:t>
            </a:r>
            <a:r>
              <a:rPr b="0"/>
              <a:t> You inherit their character along with their capital.</a:t>
            </a:r>
          </a:p>
          <a:p>
            <a:pPr>
              <a:spcAft>
                <a:spcPts val="800"/>
              </a:spcAft>
            </a:pPr>
            <a:r>
              <a:rPr b="0"/>
              <a:t>Look at those four lines again. They are not engineering lessons. They are not trading lessons.</a:t>
            </a:r>
          </a:p>
          <a:p>
            <a:pPr>
              <a:spcAft>
                <a:spcPts val="800"/>
              </a:spcAft>
            </a:pPr>
            <a:r>
              <a:rPr b="1"/>
              <a:t>They are finance lessons. Your profession teaches them every day.</a:t>
            </a:r>
          </a:p>
          <a:p>
            <a:pPr>
              <a:spcAft>
                <a:spcPts val="800"/>
              </a:spcAft>
            </a:pPr>
            <a:r>
              <a:rPr b="0"/>
              <a:t>Lesson one, then: </a:t>
            </a:r>
            <a:r>
              <a:rPr b="1"/>
              <a:t>Start small. Think long.</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8: LESSON 02, VALUES: WHAT WE REFUSED TO TRADE   [about 3.5 minutes]</a:t>
            </a:r>
          </a:p>
          <a:p>
            <a:pPr>
              <a:spcAft>
                <a:spcPts val="800"/>
              </a:spcAft>
            </a:pPr>
            <a:r>
              <a:rPr b="0"/>
              <a:t>Our second lesson is about values.</a:t>
            </a:r>
          </a:p>
          <a:p>
            <a:pPr>
              <a:spcAft>
                <a:spcPts val="800"/>
              </a:spcAft>
            </a:pPr>
            <a:r>
              <a:rPr b="0"/>
              <a:t>Anyone can write a values statement. The real test is what happens when a value costs money.</a:t>
            </a:r>
          </a:p>
          <a:p>
            <a:pPr>
              <a:spcAft>
                <a:spcPts val="800"/>
              </a:spcAft>
            </a:pPr>
            <a:r>
              <a:rPr b="0"/>
              <a:t>In 2018, I said publicly that Sahara’s guiding philosophy is this:</a:t>
            </a:r>
          </a:p>
          <a:p>
            <a:pPr>
              <a:spcAft>
                <a:spcPts val="800"/>
              </a:spcAft>
            </a:pPr>
            <a:r>
              <a:rPr b="0"/>
              <a:t>[Pause.]</a:t>
            </a:r>
          </a:p>
          <a:p>
            <a:pPr>
              <a:spcAft>
                <a:spcPts val="800"/>
              </a:spcAft>
            </a:pPr>
            <a:r>
              <a:rPr b="1"/>
              <a:t>The worst form of betrayal is self-betrayal.</a:t>
            </a:r>
          </a:p>
          <a:p>
            <a:pPr>
              <a:spcAft>
                <a:spcPts val="800"/>
              </a:spcAft>
            </a:pPr>
            <a:r>
              <a:rPr b="0"/>
              <a:t>Think about what that means for an accountant.</a:t>
            </a:r>
          </a:p>
          <a:p>
            <a:pPr>
              <a:spcAft>
                <a:spcPts val="800"/>
              </a:spcAft>
            </a:pPr>
            <a:r>
              <a:rPr b="0"/>
              <a:t>Before anyone betrays a client, a regulator or the investing public, they first betray themselves. It begins quietly.</a:t>
            </a:r>
          </a:p>
          <a:p>
            <a:pPr>
              <a:spcAft>
                <a:spcPts val="800"/>
              </a:spcAft>
            </a:pPr>
            <a:r>
              <a:rPr b="0"/>
              <a:t>You tell yourself the number is close enough.</a:t>
            </a:r>
          </a:p>
          <a:p>
            <a:pPr>
              <a:spcAft>
                <a:spcPts val="800"/>
              </a:spcAft>
            </a:pPr>
            <a:r>
              <a:rPr b="0"/>
              <a:t>You tell yourself the disclosure can wait until next quarter.</a:t>
            </a:r>
          </a:p>
          <a:p>
            <a:pPr>
              <a:spcAft>
                <a:spcPts val="800"/>
              </a:spcAft>
            </a:pPr>
            <a:r>
              <a:rPr b="0"/>
              <a:t>You tell yourself everybody does it.</a:t>
            </a:r>
          </a:p>
          <a:p>
            <a:pPr>
              <a:spcAft>
                <a:spcPts val="800"/>
              </a:spcAft>
            </a:pPr>
            <a:r>
              <a:rPr b="1"/>
              <a:t>That is where institutions begin to die. Not in the boardroom. In the conscience.</a:t>
            </a:r>
          </a:p>
          <a:p>
            <a:pPr>
              <a:spcAft>
                <a:spcPts val="800"/>
              </a:spcAft>
            </a:pPr>
            <a:r>
              <a:rPr b="0"/>
              <a:t>So let me give you a simple test. Three questions. Ask them of your own organisation.</a:t>
            </a:r>
          </a:p>
          <a:p>
            <a:pPr>
              <a:spcAft>
                <a:spcPts val="800"/>
              </a:spcAft>
            </a:pPr>
            <a:r>
              <a:rPr b="0"/>
              <a:t>Is revenue recognised honestly?</a:t>
            </a:r>
          </a:p>
          <a:p>
            <a:pPr>
              <a:spcAft>
                <a:spcPts val="800"/>
              </a:spcAft>
            </a:pPr>
            <a:r>
              <a:rPr b="0"/>
              <a:t>Are obligations honoured on time?</a:t>
            </a:r>
          </a:p>
          <a:p>
            <a:pPr>
              <a:spcAft>
                <a:spcPts val="800"/>
              </a:spcAft>
            </a:pPr>
            <a:r>
              <a:rPr b="0"/>
              <a:t>Are disclosures complete, even when they are uncomfortable?</a:t>
            </a:r>
          </a:p>
          <a:p>
            <a:pPr>
              <a:spcAft>
                <a:spcPts val="800"/>
              </a:spcAft>
            </a:pPr>
            <a:r>
              <a:rPr b="0"/>
              <a:t>Now turn to the person next to you, and tell them which of those three questions would make your organisation most uncomfortable. You have fifteen seconds.</a:t>
            </a:r>
          </a:p>
          <a:p>
            <a:pPr>
              <a:spcAft>
                <a:spcPts val="800"/>
              </a:spcAft>
            </a:pPr>
            <a:r>
              <a:rPr b="0"/>
              <a:t>[Allow fifteen seconds. Smile at the noise. Bring the room back gently.]</a:t>
            </a:r>
          </a:p>
          <a:p>
            <a:pPr>
              <a:spcAft>
                <a:spcPts val="800"/>
              </a:spcAft>
            </a:pPr>
            <a:r>
              <a:rPr b="0"/>
              <a:t>That discomfort is useful. It tells you exactly where the work is.</a:t>
            </a:r>
          </a:p>
          <a:p>
            <a:pPr>
              <a:spcAft>
                <a:spcPts val="800"/>
              </a:spcAft>
            </a:pPr>
            <a:r>
              <a:rPr b="0"/>
              <a:t>At Sahara, we live by four practices.</a:t>
            </a:r>
          </a:p>
          <a:p>
            <a:pPr>
              <a:spcAft>
                <a:spcPts val="800"/>
              </a:spcAft>
            </a:pPr>
            <a:r>
              <a:rPr b="0"/>
              <a:t>Ownership and Personal Accountability: nobody hides behind a department.</a:t>
            </a:r>
          </a:p>
          <a:p>
            <a:pPr>
              <a:spcAft>
                <a:spcPts val="800"/>
              </a:spcAft>
            </a:pPr>
            <a:r>
              <a:rPr b="0"/>
              <a:t>Continuous Learning, Development and Evolution: what we knew yesterday is the floor, not the ceiling.</a:t>
            </a:r>
          </a:p>
          <a:p>
            <a:pPr>
              <a:spcAft>
                <a:spcPts val="800"/>
              </a:spcAft>
            </a:pPr>
            <a:r>
              <a:rPr b="0"/>
              <a:t>Teamwork: partners bring different strengths and one standard of trust.</a:t>
            </a:r>
          </a:p>
          <a:p>
            <a:pPr>
              <a:spcAft>
                <a:spcPts val="800"/>
              </a:spcAft>
            </a:pPr>
            <a:r>
              <a:rPr b="0"/>
              <a:t>And United and Unstoppable: one group, many countries, one purpose.</a:t>
            </a:r>
          </a:p>
          <a:p>
            <a:pPr>
              <a:spcAft>
                <a:spcPts val="800"/>
              </a:spcAft>
            </a:pPr>
            <a:r>
              <a:rPr b="0"/>
              <a:t>We say that integrity is our greatest asset and humility is our utmost ethos.</a:t>
            </a:r>
          </a:p>
          <a:p>
            <a:pPr>
              <a:spcAft>
                <a:spcPts val="800"/>
              </a:spcAft>
            </a:pPr>
            <a:r>
              <a:rPr b="0"/>
              <a:t>You will not find integrity on any balance sheet. Yet it underwrites every other asset an institution holds. Lose it, and every other asset is impaired overnight.</a:t>
            </a:r>
          </a:p>
          <a:p>
            <a:pPr>
              <a:spcAft>
                <a:spcPts val="800"/>
              </a:spcAft>
            </a:pPr>
            <a:r>
              <a:rPr b="0"/>
              <a:t>Lesson two: </a:t>
            </a:r>
            <a:r>
              <a:rPr b="1"/>
              <a:t>Integrity is the asset that never depreciates.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9: LESSON 03, SYSTEMS: FROM HEROES TO SYSTEMS   [about 3.5 minutes]</a:t>
            </a:r>
          </a:p>
          <a:p>
            <a:pPr>
              <a:spcAft>
                <a:spcPts val="800"/>
              </a:spcAft>
            </a:pPr>
            <a:r>
              <a:rPr b="0"/>
              <a:t>Our third lesson is about systems.</a:t>
            </a:r>
          </a:p>
          <a:p>
            <a:pPr>
              <a:spcAft>
                <a:spcPts val="800"/>
              </a:spcAft>
            </a:pPr>
            <a:r>
              <a:rPr b="0"/>
              <a:t>In 2018, I made an observation about our power sector. The documents underpinning the sector were sound: the Electric Power Sector Reform Act of 2005 and the Multi-Year Tariff Orders. The failure was that they were not strictly adhered to. That Act has since given way to the Electricity Act of 2023, but the lesson has not changed.</a:t>
            </a:r>
          </a:p>
          <a:p>
            <a:pPr>
              <a:spcAft>
                <a:spcPts val="800"/>
              </a:spcAft>
            </a:pPr>
            <a:r>
              <a:rPr b="1"/>
              <a:t>Great rules fail without discipline.</a:t>
            </a:r>
          </a:p>
          <a:p>
            <a:pPr>
              <a:spcAft>
                <a:spcPts val="800"/>
              </a:spcAft>
            </a:pPr>
            <a:r>
              <a:rPr b="0"/>
              <a:t>And discipline that depends on one good person is not discipline. It is luck.</a:t>
            </a:r>
          </a:p>
          <a:p>
            <a:pPr>
              <a:spcAft>
                <a:spcPts val="800"/>
              </a:spcAft>
            </a:pPr>
            <a:r>
              <a:rPr b="0"/>
              <a:t>That is why, as Sahara grew, we committed to systems.</a:t>
            </a:r>
          </a:p>
          <a:p>
            <a:pPr>
              <a:spcAft>
                <a:spcPts val="800"/>
              </a:spcAft>
            </a:pPr>
            <a:r>
              <a:rPr b="0"/>
              <a:t>A Terminal Automation System, so that our oil and gas terminals run with discipline, whoever is on shift.</a:t>
            </a:r>
          </a:p>
          <a:p>
            <a:pPr>
              <a:spcAft>
                <a:spcPts val="800"/>
              </a:spcAft>
            </a:pPr>
            <a:r>
              <a:rPr b="0"/>
              <a:t>A Plant Data Visualisation System, so that we can monitor our plants remotely, in real time.</a:t>
            </a:r>
          </a:p>
          <a:p>
            <a:pPr>
              <a:spcAft>
                <a:spcPts val="800"/>
              </a:spcAft>
            </a:pPr>
            <a:r>
              <a:rPr b="0"/>
              <a:t>Customer Energy Management, so that customer energy data is put to work.</a:t>
            </a:r>
          </a:p>
          <a:p>
            <a:pPr>
              <a:spcAft>
                <a:spcPts val="800"/>
              </a:spcAft>
            </a:pPr>
            <a:r>
              <a:rPr b="0"/>
              <a:t>And GIS-based Network Monitoring, so that our distribution network can be seen and tracked on a map.</a:t>
            </a:r>
          </a:p>
          <a:p>
            <a:pPr>
              <a:spcAft>
                <a:spcPts val="800"/>
              </a:spcAft>
            </a:pPr>
            <a:r>
              <a:rPr b="1"/>
              <a:t>A hero can fix a fault. A system prevents it.</a:t>
            </a:r>
          </a:p>
          <a:p>
            <a:pPr>
              <a:spcAft>
                <a:spcPts val="800"/>
              </a:spcAft>
            </a:pPr>
            <a:r>
              <a:rPr b="0"/>
              <a:t>Institutions rest on four pillars, and in every one of them, the accountant has a role.</a:t>
            </a:r>
          </a:p>
          <a:p>
            <a:pPr>
              <a:spcAft>
                <a:spcPts val="800"/>
              </a:spcAft>
            </a:pPr>
            <a:r>
              <a:rPr b="0"/>
              <a:t>First, mandates, not personalities: written roles and delegated authority. The accountant designs and polices the authority matrix.</a:t>
            </a:r>
          </a:p>
          <a:p>
            <a:pPr>
              <a:spcAft>
                <a:spcPts val="800"/>
              </a:spcAft>
            </a:pPr>
            <a:r>
              <a:rPr b="0"/>
              <a:t>Second, boards that challenge: independent minds and real debate. The accountant brings rigour to the audit committee.</a:t>
            </a:r>
          </a:p>
          <a:p>
            <a:pPr>
              <a:spcAft>
                <a:spcPts val="800"/>
              </a:spcAft>
            </a:pPr>
            <a:r>
              <a:rPr b="0"/>
              <a:t>Third, controls that run without heroes: segregation of duties and automated checks. The accountant tests the controls, not just the balances.</a:t>
            </a:r>
          </a:p>
          <a:p>
            <a:pPr>
              <a:spcAft>
                <a:spcPts val="800"/>
              </a:spcAft>
            </a:pPr>
            <a:r>
              <a:rPr b="0"/>
              <a:t>Fourth, reports that tell the whole truth: timely, complete and independently assured. The accountant asks, “Show me the evidence.”</a:t>
            </a:r>
          </a:p>
          <a:p>
            <a:pPr>
              <a:spcAft>
                <a:spcPts val="800"/>
              </a:spcAft>
            </a:pPr>
            <a:r>
              <a:rPr b="0"/>
              <a:t>Notice the pattern. In every pillar, the accountant is the person who asks for the evidence.</a:t>
            </a:r>
          </a:p>
          <a:p>
            <a:pPr>
              <a:spcAft>
                <a:spcPts val="800"/>
              </a:spcAft>
            </a:pPr>
            <a:r>
              <a:rPr b="1"/>
              <a:t>That is why this profession is not the back office of the institution. It is its conscience.</a:t>
            </a:r>
          </a:p>
          <a:p>
            <a:pPr>
              <a:spcAft>
                <a:spcPts val="800"/>
              </a:spcAft>
            </a:pPr>
            <a:r>
              <a:rPr b="0"/>
              <a:t>Lesson three: </a:t>
            </a:r>
            <a:r>
              <a:rPr b="1"/>
              <a:t>Replace heroes with systems.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10: PAUSE: THE INSTITUTION READINESS CHECK   [about 3 minutes]</a:t>
            </a:r>
          </a:p>
          <a:p>
            <a:pPr>
              <a:spcAft>
                <a:spcPts val="800"/>
              </a:spcAft>
            </a:pPr>
            <a:r>
              <a:rPr b="0"/>
              <a:t>Now let us make this practical. For the next three minutes, I want you to be both the auditor and the audited.</a:t>
            </a:r>
          </a:p>
          <a:p>
            <a:pPr>
              <a:spcAft>
                <a:spcPts val="800"/>
              </a:spcAft>
            </a:pPr>
            <a:r>
              <a:rPr b="0"/>
              <a:t>On the screen are eight statements. As I read each one, count it only if you can honestly say yes for your own organisation. Use your fingers.</a:t>
            </a:r>
          </a:p>
          <a:p>
            <a:pPr>
              <a:spcAft>
                <a:spcPts val="800"/>
              </a:spcAft>
            </a:pPr>
            <a:r>
              <a:rPr b="0"/>
              <a:t>One. Our values are written, taught and enforced.</a:t>
            </a:r>
          </a:p>
          <a:p>
            <a:pPr>
              <a:spcAft>
                <a:spcPts val="800"/>
              </a:spcAft>
            </a:pPr>
            <a:r>
              <a:rPr b="0"/>
              <a:t>Two. Decisions follow a delegated authority matrix.</a:t>
            </a:r>
          </a:p>
          <a:p>
            <a:pPr>
              <a:spcAft>
                <a:spcPts val="800"/>
              </a:spcAft>
            </a:pPr>
            <a:r>
              <a:rPr b="0"/>
              <a:t>Three. Our controls work when the boss is away.</a:t>
            </a:r>
          </a:p>
          <a:p>
            <a:pPr>
              <a:spcAft>
                <a:spcPts val="800"/>
              </a:spcAft>
            </a:pPr>
            <a:r>
              <a:rPr b="0"/>
              <a:t>Four. Key processes are documented and automated.</a:t>
            </a:r>
          </a:p>
          <a:p>
            <a:pPr>
              <a:spcAft>
                <a:spcPts val="800"/>
              </a:spcAft>
            </a:pPr>
            <a:r>
              <a:rPr b="0"/>
              <a:t>Five. Critical roles have named successors.</a:t>
            </a:r>
          </a:p>
          <a:p>
            <a:pPr>
              <a:spcAft>
                <a:spcPts val="800"/>
              </a:spcAft>
            </a:pPr>
            <a:r>
              <a:rPr b="0"/>
              <a:t>Six. Our board challenges, not just approves.</a:t>
            </a:r>
          </a:p>
          <a:p>
            <a:pPr>
              <a:spcAft>
                <a:spcPts val="800"/>
              </a:spcAft>
            </a:pPr>
            <a:r>
              <a:rPr b="0"/>
              <a:t>Seven. Our reports are timely, complete and assured.</a:t>
            </a:r>
          </a:p>
          <a:p>
            <a:pPr>
              <a:spcAft>
                <a:spcPts val="800"/>
              </a:spcAft>
            </a:pPr>
            <a:r>
              <a:rPr b="0"/>
              <a:t>Eight. We invest in people and training every year.</a:t>
            </a:r>
          </a:p>
          <a:p>
            <a:pPr>
              <a:spcAft>
                <a:spcPts val="800"/>
              </a:spcAft>
            </a:pPr>
            <a:r>
              <a:rPr b="0"/>
              <a:t>Now hold up your score.</a:t>
            </a:r>
          </a:p>
          <a:p>
            <a:pPr>
              <a:spcAft>
                <a:spcPts val="800"/>
              </a:spcAft>
            </a:pPr>
            <a:r>
              <a:rPr b="0"/>
              <a:t>[Pause. Look around the hall and respond warmly to what you see.]</a:t>
            </a:r>
          </a:p>
          <a:p>
            <a:pPr>
              <a:spcAft>
                <a:spcPts val="800"/>
              </a:spcAft>
            </a:pPr>
            <a:r>
              <a:rPr b="0"/>
              <a:t>If you scored 0 to 3, you are a founder-led enterprise. Strong energy, thin systems. Start with written values and delegated authority.</a:t>
            </a:r>
          </a:p>
          <a:p>
            <a:pPr>
              <a:spcAft>
                <a:spcPts val="800"/>
              </a:spcAft>
            </a:pPr>
            <a:r>
              <a:rPr b="0"/>
              <a:t>If you scored 4 to 6, you are an emerging institution. Good foundations. Now automate your controls, document your processes and name your successors.</a:t>
            </a:r>
          </a:p>
          <a:p>
            <a:pPr>
              <a:spcAft>
                <a:spcPts val="800"/>
              </a:spcAft>
            </a:pPr>
            <a:r>
              <a:rPr b="0"/>
              <a:t>If you scored 7 or 8, you are an institution in the making. Protect the culture and keep testing it, because institutions are never finished.</a:t>
            </a:r>
          </a:p>
          <a:p>
            <a:pPr>
              <a:spcAft>
                <a:spcPts val="800"/>
              </a:spcAft>
            </a:pPr>
            <a:r>
              <a:rPr b="1"/>
              <a:t>If you scored below 7, move up one band in the next twelve months. If you scored 7 or 8, prove it: ask your auditors for the evidence.</a:t>
            </a:r>
          </a:p>
          <a:p>
            <a:pPr>
              <a:spcAft>
                <a:spcPts val="800"/>
              </a:spcAft>
            </a:pPr>
            <a:r>
              <a:rPr b="0"/>
              <a:t>And remember the lesson number you chose from the dashboard. Compare it with your weakest statement here. That is where your work begins on Monday morning.</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11: LESSON 04, CAPITAL: REALITY IS NEVER AS TIDY AS DUE DILIGENCE   [about 2.5 minutes]</a:t>
            </a:r>
          </a:p>
          <a:p>
            <a:pPr>
              <a:spcAft>
                <a:spcPts val="800"/>
              </a:spcAft>
            </a:pPr>
            <a:r>
              <a:rPr b="0"/>
              <a:t>Our fourth lesson is the one closest to your profession: capital.</a:t>
            </a:r>
          </a:p>
          <a:p>
            <a:pPr>
              <a:spcAft>
                <a:spcPts val="800"/>
              </a:spcAft>
            </a:pPr>
            <a:r>
              <a:rPr b="0"/>
              <a:t>In 2006, we began our partnership with KEPCO of Korea. On 1 November 2013, Egbin and Ikeja Electric came under Sahara Power.</a:t>
            </a:r>
          </a:p>
          <a:p>
            <a:pPr>
              <a:spcAft>
                <a:spcPts val="800"/>
              </a:spcAft>
            </a:pPr>
            <a:r>
              <a:rPr b="0"/>
              <a:t>Let me tell you plainly: </a:t>
            </a:r>
            <a:r>
              <a:rPr b="1"/>
              <a:t>reality is never as tidy as due diligence.</a:t>
            </a:r>
          </a:p>
          <a:p>
            <a:pPr>
              <a:spcAft>
                <a:spcPts val="800"/>
              </a:spcAft>
            </a:pPr>
            <a:r>
              <a:rPr b="0"/>
              <a:t>The condition of the assets proved worse than the due diligence data suggested.</a:t>
            </a:r>
          </a:p>
          <a:p>
            <a:pPr>
              <a:spcAft>
                <a:spcPts val="800"/>
              </a:spcAft>
            </a:pPr>
            <a:r>
              <a:rPr b="0"/>
              <a:t>At Ikeja Electric, we spent at least eighteen months on customer enumeration, technical audits and asset mapping, simply to know what we truly had. In one area, Ikeja GRA, we recorded aggregate commercial and collection losses of 71 per cent. Free riders on our network were over 63 per cent; by 2018, patient work had brought that down to about 40 per cent.</a:t>
            </a:r>
          </a:p>
          <a:p>
            <a:pPr>
              <a:spcAft>
                <a:spcPts val="800"/>
              </a:spcAft>
            </a:pPr>
            <a:r>
              <a:rPr b="0"/>
              <a:t>And through it all, currency, interest rates and inflation moved, while tariff reviews were not carried out when due. Our costs outran our revenue.</a:t>
            </a:r>
          </a:p>
          <a:p>
            <a:pPr>
              <a:spcAft>
                <a:spcPts val="800"/>
              </a:spcAft>
            </a:pPr>
            <a:r>
              <a:rPr b="0"/>
              <a:t>At Egbin, we took over a plant producing about 400 megawatts. Through rehabilitation with our partners, we brought it to about 1,100 megawatts, against an installed capacity of 1,320 megawatts from six units of 220 megawatts each. Egbin has supplied more than 16 per cent of the electricity on the national grid.</a:t>
            </a:r>
          </a:p>
          <a:p>
            <a:pPr>
              <a:spcAft>
                <a:spcPts val="800"/>
              </a:spcAft>
            </a:pPr>
            <a:r>
              <a:rPr b="0"/>
              <a:t>Think about what that means in your language. Every asset we acquired had a book value, a fair value and a value in use. They were not the same number. The gap between them was not an accounting error. It was the real work.</a:t>
            </a:r>
          </a:p>
          <a:p>
            <a:pPr>
              <a:spcAft>
                <a:spcPts val="800"/>
              </a:spcAft>
            </a:pPr>
            <a:r>
              <a:rPr b="0"/>
              <a:t>So here is the lesson for every accountant in this hall.</a:t>
            </a:r>
          </a:p>
          <a:p>
            <a:pPr>
              <a:spcAft>
                <a:spcPts val="800"/>
              </a:spcAft>
            </a:pPr>
            <a:r>
              <a:rPr b="1"/>
              <a:t>Due diligence tells you what you buy. Discipline tells you what you have.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12: LESSON 04, CAPITAL: HONOURING OBLIGATIONS THROUGH VOLATILITY   [about 2.5 minutes]</a:t>
            </a:r>
          </a:p>
          <a:p>
            <a:pPr>
              <a:spcAft>
                <a:spcPts val="800"/>
              </a:spcAft>
            </a:pPr>
            <a:r>
              <a:rPr b="0"/>
              <a:t>Any institution can honour its obligations in good times. The real test is volatility.</a:t>
            </a:r>
          </a:p>
          <a:p>
            <a:pPr>
              <a:spcAft>
                <a:spcPts val="800"/>
              </a:spcAft>
            </a:pPr>
            <a:r>
              <a:rPr b="0"/>
              <a:t>The original facility for our acquisition was 600 million dollars. As reported this January, we have paid the naira equivalent of 438 million dollars in debt service on it. The bank loans mature in 2034, and we are servicing them on the agreed terms.</a:t>
            </a:r>
          </a:p>
          <a:p>
            <a:pPr>
              <a:spcAft>
                <a:spcPts val="800"/>
              </a:spcAft>
            </a:pPr>
            <a:r>
              <a:rPr b="0"/>
              <a:t>At the same time, debts owed to Sahara and our gas suppliers were reconciled at 1.514 trillion naira as of 31 March 2025. I commend the Federal Government for the steps it has taken to clear legacy arrears.</a:t>
            </a:r>
          </a:p>
          <a:p>
            <a:pPr>
              <a:spcAft>
                <a:spcPts val="800"/>
              </a:spcAft>
            </a:pPr>
            <a:r>
              <a:rPr b="0"/>
              <a:t>Read those two facts together.</a:t>
            </a:r>
          </a:p>
          <a:p>
            <a:pPr>
              <a:spcAft>
                <a:spcPts val="800"/>
              </a:spcAft>
            </a:pPr>
            <a:r>
              <a:rPr b="1"/>
              <a:t>We kept paying while we were owed.</a:t>
            </a:r>
          </a:p>
          <a:p>
            <a:pPr>
              <a:spcAft>
                <a:spcPts val="800"/>
              </a:spcAft>
            </a:pPr>
            <a:r>
              <a:rPr b="0"/>
              <a:t>That is not heroism. That is what an institution does, because its word is its balance sheet.</a:t>
            </a:r>
          </a:p>
          <a:p>
            <a:pPr>
              <a:spcAft>
                <a:spcPts val="800"/>
              </a:spcAft>
            </a:pPr>
            <a:r>
              <a:rPr b="0"/>
              <a:t>From that experience come five finance disciplines.</a:t>
            </a:r>
          </a:p>
          <a:p>
            <a:pPr>
              <a:spcAft>
                <a:spcPts val="800"/>
              </a:spcAft>
            </a:pPr>
            <a:r>
              <a:rPr b="0"/>
              <a:t>One. </a:t>
            </a:r>
            <a:r>
              <a:rPr b="1"/>
              <a:t>Cash before profit.</a:t>
            </a:r>
            <a:r>
              <a:rPr b="0"/>
              <a:t> Profit is an opinion. Cash is a fact. An income statement can look healthy while the business is running out of breath.</a:t>
            </a:r>
          </a:p>
          <a:p>
            <a:pPr>
              <a:spcAft>
                <a:spcPts val="800"/>
              </a:spcAft>
            </a:pPr>
            <a:r>
              <a:rPr b="0"/>
              <a:t>Two. </a:t>
            </a:r>
            <a:r>
              <a:rPr b="1"/>
              <a:t>Measure the real losses.</a:t>
            </a:r>
            <a:r>
              <a:rPr b="0"/>
              <a:t> Know the true collection and technical losses, not the flattering ones. You cannot fix what you will not measure.</a:t>
            </a:r>
          </a:p>
          <a:p>
            <a:pPr>
              <a:spcAft>
                <a:spcPts val="800"/>
              </a:spcAft>
            </a:pPr>
            <a:r>
              <a:rPr b="0"/>
              <a:t>Three. </a:t>
            </a:r>
            <a:r>
              <a:rPr b="1"/>
              <a:t>Match funding to reality.</a:t>
            </a:r>
            <a:r>
              <a:rPr b="0"/>
              <a:t> Currency, tenor and tariff must tell the same story. When you earn in naira and borrow in dollars, the mismatch is not a footnote. It is a strategic risk.</a:t>
            </a:r>
          </a:p>
          <a:p>
            <a:pPr>
              <a:spcAft>
                <a:spcPts val="800"/>
              </a:spcAft>
            </a:pPr>
            <a:r>
              <a:rPr b="0"/>
              <a:t>Four. </a:t>
            </a:r>
            <a:r>
              <a:rPr b="1"/>
              <a:t>Keep lenders close.</a:t>
            </a:r>
            <a:r>
              <a:rPr b="0"/>
              <a:t> Talk early, report honestly and service on the agreed terms. Bad news told early is a conversation. Bad news discovered late is a crisis.</a:t>
            </a:r>
          </a:p>
          <a:p>
            <a:pPr>
              <a:spcAft>
                <a:spcPts val="800"/>
              </a:spcAft>
            </a:pPr>
            <a:r>
              <a:rPr b="0"/>
              <a:t>Five. </a:t>
            </a:r>
            <a:r>
              <a:rPr b="1"/>
              <a:t>Reinvest for capacity.</a:t>
            </a:r>
            <a:r>
              <a:rPr b="0"/>
              <a:t> Afam II added 180 megawatts in 16 months because we kept investing through the cycle.</a:t>
            </a:r>
          </a:p>
          <a:p>
            <a:pPr>
              <a:spcAft>
                <a:spcPts val="800"/>
              </a:spcAft>
            </a:pPr>
            <a:r>
              <a:rPr b="0"/>
              <a:t>And remember my second sentence this morning: sometimes the most important decision is the opportunity you choose to leave alone. </a:t>
            </a:r>
            <a:r>
              <a:rPr b="1"/>
              <a:t>Capital that chases everything protects nothing.</a:t>
            </a:r>
          </a:p>
          <a:p>
            <a:pPr>
              <a:spcAft>
                <a:spcPts val="800"/>
              </a:spcAft>
            </a:pPr>
            <a:r>
              <a:rPr b="0"/>
              <a:t>Lesson four: </a:t>
            </a:r>
            <a:r>
              <a:rPr b="1"/>
              <a:t>Cash is a fact. Honour your obligations.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13: LESSON 05, PEOPLE: THE INSTITUTION IS ITS PEOPLE   [about 3 minutes]</a:t>
            </a:r>
          </a:p>
          <a:p>
            <a:pPr>
              <a:spcAft>
                <a:spcPts val="800"/>
              </a:spcAft>
            </a:pPr>
            <a:r>
              <a:rPr b="0"/>
              <a:t>Our fifth lesson is that an institution is its people.</a:t>
            </a:r>
          </a:p>
          <a:p>
            <a:pPr>
              <a:spcAft>
                <a:spcPts val="800"/>
              </a:spcAft>
            </a:pPr>
            <a:r>
              <a:rPr b="0"/>
              <a:t>In 2013, we were about 3,500 people. By 2021, more than 4,000. Today, almost 6,000, in more than 42 countries, with more than 50 nationalities among us.</a:t>
            </a:r>
          </a:p>
          <a:p>
            <a:pPr>
              <a:spcAft>
                <a:spcPts val="800"/>
              </a:spcAft>
            </a:pPr>
            <a:r>
              <a:rPr b="0"/>
              <a:t>Only last week in Lagos, Dr. Akinwumi Adesina, former President of the African Development Bank, described Africa’s young people as a demographic asset class: an asset that, as he put it, we must build, protect and put to work.</a:t>
            </a:r>
          </a:p>
          <a:p>
            <a:pPr>
              <a:spcAft>
                <a:spcPts val="800"/>
              </a:spcAft>
            </a:pPr>
            <a:r>
              <a:rPr b="0"/>
              <a:t>I agree with him. And I would add one thing.</a:t>
            </a:r>
          </a:p>
          <a:p>
            <a:pPr>
              <a:spcAft>
                <a:spcPts val="800"/>
              </a:spcAft>
            </a:pPr>
            <a:r>
              <a:rPr b="1"/>
              <a:t>Assets grow best inside institutions.</a:t>
            </a:r>
          </a:p>
          <a:p>
            <a:pPr>
              <a:spcAft>
                <a:spcPts val="800"/>
              </a:spcAft>
            </a:pPr>
            <a:r>
              <a:rPr b="0"/>
              <a:t>So how do institutions grow people?</a:t>
            </a:r>
          </a:p>
          <a:p>
            <a:pPr>
              <a:spcAft>
                <a:spcPts val="800"/>
              </a:spcAft>
            </a:pPr>
            <a:r>
              <a:rPr b="0"/>
              <a:t>Hire for character. Skills can be taught. Integrity cannot.</a:t>
            </a:r>
          </a:p>
          <a:p>
            <a:pPr>
              <a:spcAft>
                <a:spcPts val="800"/>
              </a:spcAft>
            </a:pPr>
            <a:r>
              <a:rPr b="0"/>
              <a:t>Train to global standards. As our co-founder, Tope Shonubi, has said, Africa needs to invest more in capacity building in line with global standards.</a:t>
            </a:r>
          </a:p>
          <a:p>
            <a:pPr>
              <a:spcAft>
                <a:spcPts val="800"/>
              </a:spcAft>
            </a:pPr>
            <a:r>
              <a:rPr b="0"/>
              <a:t>Build a graduate pipeline. Our Graduate Management Trainees are already at work across the group.</a:t>
            </a:r>
          </a:p>
          <a:p>
            <a:pPr>
              <a:spcAft>
                <a:spcPts val="800"/>
              </a:spcAft>
            </a:pPr>
            <a:r>
              <a:rPr b="0"/>
              <a:t>Give ownership early. Accountability grows leaders faster than titles.</a:t>
            </a:r>
          </a:p>
          <a:p>
            <a:pPr>
              <a:spcAft>
                <a:spcPts val="800"/>
              </a:spcAft>
            </a:pPr>
            <a:r>
              <a:rPr b="0"/>
              <a:t>And now, the hardest test of all. I call it the 90-Day Test.</a:t>
            </a:r>
          </a:p>
          <a:p>
            <a:pPr>
              <a:spcAft>
                <a:spcPts val="800"/>
              </a:spcAft>
            </a:pPr>
            <a:r>
              <a:rPr b="0"/>
              <a:t>[Pause.]</a:t>
            </a:r>
          </a:p>
          <a:p>
            <a:pPr>
              <a:spcAft>
                <a:spcPts val="800"/>
              </a:spcAft>
            </a:pPr>
            <a:r>
              <a:rPr b="1"/>
              <a:t>Could your organisation run for 90 days without its most important person?</a:t>
            </a:r>
          </a:p>
          <a:p>
            <a:pPr>
              <a:spcAft>
                <a:spcPts val="800"/>
              </a:spcAft>
            </a:pPr>
            <a:r>
              <a:rPr b="0"/>
              <a:t>Think of that person now.</a:t>
            </a:r>
          </a:p>
          <a:p>
            <a:pPr>
              <a:spcAft>
                <a:spcPts val="800"/>
              </a:spcAft>
            </a:pPr>
            <a:r>
              <a:rPr b="0"/>
              <a:t>[Pause.]</a:t>
            </a:r>
          </a:p>
          <a:p>
            <a:pPr>
              <a:spcAft>
                <a:spcPts val="800"/>
              </a:spcAft>
            </a:pPr>
            <a:r>
              <a:rPr b="0"/>
              <a:t>For some of you in this hall, that person is you.</a:t>
            </a:r>
          </a:p>
          <a:p>
            <a:pPr>
              <a:spcAft>
                <a:spcPts val="800"/>
              </a:spcAft>
            </a:pPr>
            <a:r>
              <a:rPr b="0"/>
              <a:t>If the answer is no, you do not yet have an institution. You have a dependency.</a:t>
            </a:r>
          </a:p>
          <a:p>
            <a:pPr>
              <a:spcAft>
                <a:spcPts val="800"/>
              </a:spcAft>
            </a:pPr>
            <a:r>
              <a:rPr b="0"/>
              <a:t>So identify the critical roles. Develop successors in the open. Delegate real authority. Then step back.</a:t>
            </a:r>
          </a:p>
          <a:p>
            <a:pPr>
              <a:spcAft>
                <a:spcPts val="800"/>
              </a:spcAft>
            </a:pPr>
            <a:r>
              <a:rPr b="0"/>
              <a:t>Lesson five: </a:t>
            </a:r>
            <a:r>
              <a:rPr b="1"/>
              <a:t>Grow people faster than you grow profit. Succession is a strategy, not an event.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14: LESSON 06, PURPOSE: ENERGY IS ECONOMIC SECURITY   [about 2 minutes]</a:t>
            </a:r>
          </a:p>
          <a:p>
            <a:pPr>
              <a:spcAft>
                <a:spcPts val="800"/>
              </a:spcAft>
            </a:pPr>
            <a:r>
              <a:rPr b="0"/>
              <a:t>Our sixth lesson brings us to the heart of this conference theme: beyond numbers.</a:t>
            </a:r>
          </a:p>
          <a:p>
            <a:pPr>
              <a:spcAft>
                <a:spcPts val="800"/>
              </a:spcAft>
            </a:pPr>
            <a:r>
              <a:rPr b="0"/>
              <a:t>About half of Africa’s population still lacks access to reliable power. Through Mission 300, the World Bank Group, the African Development Bank and The Rockefeller Foundation aim to bring electricity to 300 million Africans by 2030.</a:t>
            </a:r>
          </a:p>
          <a:p>
            <a:pPr>
              <a:spcAft>
                <a:spcPts val="800"/>
              </a:spcAft>
            </a:pPr>
            <a:r>
              <a:rPr b="0"/>
              <a:t>In April, I was privileged to be appointed to the Mission 300 Private Sector Council. I said then, and I repeat now: </a:t>
            </a:r>
            <a:r>
              <a:rPr b="1"/>
              <a:t>access to reliable electricity is a prerequisite for industrialisation and competitiveness.</a:t>
            </a:r>
          </a:p>
          <a:p>
            <a:pPr>
              <a:spcAft>
                <a:spcPts val="800"/>
              </a:spcAft>
            </a:pPr>
            <a:r>
              <a:rPr b="0"/>
              <a:t>A factory without power cannot compete. A clinic without power cannot keep its vaccines. A classroom without power cannot keep up with the world.</a:t>
            </a:r>
          </a:p>
          <a:p>
            <a:pPr>
              <a:spcAft>
                <a:spcPts val="800"/>
              </a:spcAft>
            </a:pPr>
            <a:r>
              <a:rPr b="1"/>
              <a:t>Energy is economic security.</a:t>
            </a:r>
          </a:p>
          <a:p>
            <a:pPr>
              <a:spcAft>
                <a:spcPts val="800"/>
              </a:spcAft>
            </a:pPr>
            <a:r>
              <a:rPr b="0"/>
              <a:t>But purpose is not only what we sell. It is also what we give back when no one is counting.</a:t>
            </a:r>
          </a:p>
          <a:p>
            <a:pPr>
              <a:spcAft>
                <a:spcPts val="800"/>
              </a:spcAft>
            </a:pPr>
            <a:r>
              <a:rPr b="0"/>
              <a:t>At the Sahara Group Foundation, we call it EXTRApreneurship: building sustainable communities beyond the fence line.</a:t>
            </a:r>
          </a:p>
          <a:p>
            <a:pPr>
              <a:spcAft>
                <a:spcPts val="800"/>
              </a:spcAft>
            </a:pPr>
            <a:r>
              <a:rPr b="0"/>
              <a:t>By November last year, our Go-Recycling programme had reached 16 hubs across Lagos. More than 650 tonnes of recyclable waste collected. More than 55 million naira paid out to beneficiaries. More than 1,200 households reached.</a:t>
            </a:r>
          </a:p>
          <a:p>
            <a:pPr>
              <a:spcAft>
                <a:spcPts val="800"/>
              </a:spcAft>
            </a:pPr>
            <a:r>
              <a:rPr b="0"/>
              <a:t>And our 16th hub, in Lekki, is the first of our hubs to use a solar-powered reverse vending machine.</a:t>
            </a:r>
          </a:p>
          <a:p>
            <a:pPr>
              <a:spcAft>
                <a:spcPts val="800"/>
              </a:spcAft>
            </a:pPr>
            <a:r>
              <a:rPr b="0"/>
              <a:t>Notice that even our giving is measured. Not because anyone is keeping score, but because purpose that cannot be measured cannot be trusted, or improved.</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15: LESSON 06, PURPOSE: SUSTAINABILITY NEEDS CREDIBLE NUMBERS   [about 1 minute]</a:t>
            </a:r>
          </a:p>
          <a:p>
            <a:pPr>
              <a:spcAft>
                <a:spcPts val="800"/>
              </a:spcAft>
            </a:pPr>
            <a:r>
              <a:rPr b="0"/>
              <a:t>And this is where purpose comes back to your profession.</a:t>
            </a:r>
          </a:p>
          <a:p>
            <a:pPr>
              <a:spcAft>
                <a:spcPts val="800"/>
              </a:spcAft>
            </a:pPr>
            <a:r>
              <a:rPr b="0"/>
              <a:t>Our ambition is net zero by 2060, through gas infrastructure, renewable energy integration and lower emissions.</a:t>
            </a:r>
          </a:p>
          <a:p>
            <a:pPr>
              <a:spcAft>
                <a:spcPts val="800"/>
              </a:spcAft>
            </a:pPr>
            <a:r>
              <a:rPr b="0"/>
              <a:t>But let me say something that every accountant in this hall understands instinctively.</a:t>
            </a:r>
          </a:p>
          <a:p>
            <a:pPr>
              <a:spcAft>
                <a:spcPts val="800"/>
              </a:spcAft>
            </a:pPr>
            <a:r>
              <a:rPr b="1"/>
              <a:t>There is no credible sustainability story without credible numbers.</a:t>
            </a:r>
          </a:p>
          <a:p>
            <a:pPr>
              <a:spcAft>
                <a:spcPts val="800"/>
              </a:spcAft>
            </a:pPr>
            <a:r>
              <a:rPr b="0"/>
              <a:t>Measure. Treat emissions, energy and safety data with the rigour of the ledger.</a:t>
            </a:r>
          </a:p>
          <a:p>
            <a:pPr>
              <a:spcAft>
                <a:spcPts val="800"/>
              </a:spcAft>
            </a:pPr>
            <a:r>
              <a:rPr b="0"/>
              <a:t>Report. ISSB standards, IFRS S1 and S2, are now part of this profession’s vocabulary.</a:t>
            </a:r>
          </a:p>
          <a:p>
            <a:pPr>
              <a:spcAft>
                <a:spcPts val="800"/>
              </a:spcAft>
            </a:pPr>
            <a:r>
              <a:rPr b="0"/>
              <a:t>Assure. Independent assurance turns a claim into trust.</a:t>
            </a:r>
          </a:p>
          <a:p>
            <a:pPr>
              <a:spcAft>
                <a:spcPts val="800"/>
              </a:spcAft>
            </a:pPr>
            <a:r>
              <a:rPr b="0"/>
              <a:t>The sustainability report of the next decade will be read as closely as the financial statements. Make sure yours can survive the reading.</a:t>
            </a:r>
          </a:p>
          <a:p>
            <a:pPr>
              <a:spcAft>
                <a:spcPts val="800"/>
              </a:spcAft>
            </a:pPr>
            <a:r>
              <a:rPr b="0"/>
              <a:t>Lesson six: </a:t>
            </a:r>
            <a:r>
              <a:rPr b="1"/>
              <a:t>Serve beyond the balance sheet.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16: THE INSTITUTIONAL BALANCE SHEET   [about 2 minutes]</a:t>
            </a:r>
          </a:p>
          <a:p>
            <a:pPr>
              <a:spcAft>
                <a:spcPts val="800"/>
              </a:spcAft>
            </a:pPr>
            <a:r>
              <a:rPr b="0"/>
              <a:t>Let me now bring all six lessons together in the language this hall speaks most fluently: the balance sheet.</a:t>
            </a:r>
          </a:p>
          <a:p>
            <a:pPr>
              <a:spcAft>
                <a:spcPts val="800"/>
              </a:spcAft>
            </a:pPr>
            <a:r>
              <a:rPr b="0"/>
              <a:t>Every organisation has a balance sheet that never appears in its annual report. I call it the Institutional Balance Sheet.</a:t>
            </a:r>
          </a:p>
          <a:p>
            <a:pPr>
              <a:spcAft>
                <a:spcPts val="800"/>
              </a:spcAft>
            </a:pPr>
            <a:r>
              <a:rPr b="0"/>
              <a:t>On the asset side are the things we must build. Trust, which is earned slowly and lost quickly. Systems that work without heroes. People who can lead without us. And reputation, which is simply the market’s memory of our promises.</a:t>
            </a:r>
          </a:p>
          <a:p>
            <a:pPr>
              <a:spcAft>
                <a:spcPts val="800"/>
              </a:spcAft>
            </a:pPr>
            <a:r>
              <a:rPr b="0"/>
              <a:t>On the liability side are the things we must reduce. Key-person dependence. Weak controls. Unreliable numbers. And unpaid obligations.</a:t>
            </a:r>
          </a:p>
          <a:p>
            <a:pPr>
              <a:spcAft>
                <a:spcPts val="800"/>
              </a:spcAft>
            </a:pPr>
            <a:r>
              <a:rPr b="0"/>
              <a:t>And the difference is the equity: </a:t>
            </a:r>
            <a:r>
              <a:rPr b="1"/>
              <a:t>institutions the nation can bank on.</a:t>
            </a:r>
          </a:p>
          <a:p>
            <a:pPr>
              <a:spcAft>
                <a:spcPts val="800"/>
              </a:spcAft>
            </a:pPr>
            <a:r>
              <a:rPr b="0"/>
              <a:t>Assets, less liabilities, equals institutional equity.</a:t>
            </a:r>
          </a:p>
          <a:p>
            <a:pPr>
              <a:spcAft>
                <a:spcPts val="800"/>
              </a:spcAft>
            </a:pPr>
            <a:r>
              <a:rPr b="0"/>
              <a:t>Now, a small exercise. On the notepad in front of you, write down one asset your organisation must build this year, and one liability it must retire.</a:t>
            </a:r>
          </a:p>
          <a:p>
            <a:pPr>
              <a:spcAft>
                <a:spcPts val="800"/>
              </a:spcAft>
            </a:pPr>
            <a:r>
              <a:rPr b="0"/>
              <a:t>[Allow twenty seconds.]</a:t>
            </a:r>
          </a:p>
          <a:p>
            <a:pPr>
              <a:spcAft>
                <a:spcPts val="800"/>
              </a:spcAft>
            </a:pPr>
            <a:r>
              <a:rPr b="0"/>
              <a:t>Keep that piece of paper. It is your first journal entry.</a:t>
            </a:r>
          </a:p>
          <a:p>
            <a:pPr>
              <a:spcAft>
                <a:spcPts val="800"/>
              </a:spcAft>
            </a:pPr>
            <a:r>
              <a:rPr b="1"/>
              <a:t>Enterprises are valued on earnings. Institutions are valued on equity: the trust that remains when the founder has gone.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17: INSTITUTIONS SECURE NATIONS   [about 1.5 minutes]</a:t>
            </a:r>
          </a:p>
          <a:p>
            <a:pPr>
              <a:spcAft>
                <a:spcPts val="800"/>
              </a:spcAft>
            </a:pPr>
            <a:r>
              <a:rPr b="0"/>
              <a:t>Why does any of this matter beyond our own companies?</a:t>
            </a:r>
          </a:p>
          <a:p>
            <a:pPr>
              <a:spcAft>
                <a:spcPts val="800"/>
              </a:spcAft>
            </a:pPr>
            <a:r>
              <a:rPr b="0"/>
              <a:t>Because institutions are how nations are secured.</a:t>
            </a:r>
          </a:p>
          <a:p>
            <a:pPr>
              <a:spcAft>
                <a:spcPts val="800"/>
              </a:spcAft>
            </a:pPr>
            <a:r>
              <a:rPr b="0"/>
              <a:t>Trusted institutions, governed with integrity and transparency, build investor confidence.</a:t>
            </a:r>
          </a:p>
          <a:p>
            <a:pPr>
              <a:spcAft>
                <a:spcPts val="800"/>
              </a:spcAft>
            </a:pPr>
            <a:r>
              <a:rPr b="0"/>
              <a:t>Investor confidence brings capital, because capital flows to those it can trust.</a:t>
            </a:r>
          </a:p>
          <a:p>
            <a:pPr>
              <a:spcAft>
                <a:spcPts val="800"/>
              </a:spcAft>
            </a:pPr>
            <a:r>
              <a:rPr b="0"/>
              <a:t>Capital builds reliable infrastructure and jobs: power, ports, roads and work.</a:t>
            </a:r>
          </a:p>
          <a:p>
            <a:pPr>
              <a:spcAft>
                <a:spcPts val="800"/>
              </a:spcAft>
            </a:pPr>
            <a:r>
              <a:rPr b="0"/>
              <a:t>And reliable infrastructure and jobs create a stable economy and a secure nation, which in turn strengthens our institutions.</a:t>
            </a:r>
          </a:p>
          <a:p>
            <a:pPr>
              <a:spcAft>
                <a:spcPts val="800"/>
              </a:spcAft>
            </a:pPr>
            <a:r>
              <a:rPr b="0"/>
              <a:t>That is the cycle at the heart of this conference theme. Strengthening the economy. Securing the nation.</a:t>
            </a:r>
          </a:p>
          <a:p>
            <a:pPr>
              <a:spcAft>
                <a:spcPts val="800"/>
              </a:spcAft>
            </a:pPr>
            <a:r>
              <a:rPr b="0"/>
              <a:t>And notice where the cycle starts. Not with oil. Not with capital. With trust. And trust, in an economy, is built on numbers that can be believed.</a:t>
            </a:r>
          </a:p>
          <a:p>
            <a:pPr>
              <a:spcAft>
                <a:spcPts val="800"/>
              </a:spcAft>
            </a:pPr>
            <a:r>
              <a:rPr b="0"/>
              <a:t>As I said in April, closing Africa’s electricity gap will require strategic collaboration and sustained private investment.</a:t>
            </a:r>
          </a:p>
          <a:p>
            <a:pPr>
              <a:spcAft>
                <a:spcPts val="800"/>
              </a:spcAft>
            </a:pPr>
            <a:r>
              <a:rPr b="1"/>
              <a:t>Investment follows trust. Trust follows institutions. And institutions are built by people like you.</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18: SIX LESSONS ON ONE PAGE   [about 1 minute]</a:t>
            </a:r>
          </a:p>
          <a:p>
            <a:pPr>
              <a:spcAft>
                <a:spcPts val="800"/>
              </a:spcAft>
            </a:pPr>
            <a:r>
              <a:rPr b="0"/>
              <a:t>So let me gather the six lessons on one page.</a:t>
            </a:r>
          </a:p>
          <a:p>
            <a:pPr>
              <a:spcAft>
                <a:spcPts val="800"/>
              </a:spcAft>
            </a:pPr>
            <a:r>
              <a:rPr b="0"/>
              <a:t>Roots: Start small. Think long.</a:t>
            </a:r>
          </a:p>
          <a:p>
            <a:pPr>
              <a:spcAft>
                <a:spcPts val="800"/>
              </a:spcAft>
            </a:pPr>
            <a:r>
              <a:rPr b="0"/>
              <a:t>Values: Integrity is the asset that never depreciates.</a:t>
            </a:r>
          </a:p>
          <a:p>
            <a:pPr>
              <a:spcAft>
                <a:spcPts val="800"/>
              </a:spcAft>
            </a:pPr>
            <a:r>
              <a:rPr b="0"/>
              <a:t>Systems: Replace heroes with systems.</a:t>
            </a:r>
          </a:p>
          <a:p>
            <a:pPr>
              <a:spcAft>
                <a:spcPts val="800"/>
              </a:spcAft>
            </a:pPr>
            <a:r>
              <a:rPr b="0"/>
              <a:t>Capital: Cash is a fact. Honour your obligations.</a:t>
            </a:r>
          </a:p>
          <a:p>
            <a:pPr>
              <a:spcAft>
                <a:spcPts val="800"/>
              </a:spcAft>
            </a:pPr>
            <a:r>
              <a:rPr b="0"/>
              <a:t>People: Grow people faster than you grow profit.</a:t>
            </a:r>
          </a:p>
          <a:p>
            <a:pPr>
              <a:spcAft>
                <a:spcPts val="800"/>
              </a:spcAft>
            </a:pPr>
            <a:r>
              <a:rPr b="0"/>
              <a:t>Purpose: Serve beyond the balance sheet.</a:t>
            </a:r>
          </a:p>
          <a:p>
            <a:pPr>
              <a:spcAft>
                <a:spcPts val="800"/>
              </a:spcAft>
            </a:pPr>
            <a:r>
              <a:rPr b="0"/>
              <a:t>Now, remember the number you chose from the dashboard: the lesson your organisation needs most.</a:t>
            </a:r>
          </a:p>
          <a:p>
            <a:pPr>
              <a:spcAft>
                <a:spcPts val="800"/>
              </a:spcAft>
            </a:pPr>
            <a:r>
              <a:rPr b="0"/>
              <a:t>That is your homework. Not mine. Yours.</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19: MY CHARGE TO THE CHARTERED ACCOUNTANT   [about 3 minutes]</a:t>
            </a:r>
          </a:p>
          <a:p>
            <a:pPr>
              <a:spcAft>
                <a:spcPts val="800"/>
              </a:spcAft>
            </a:pPr>
            <a:r>
              <a:rPr b="0"/>
              <a:t>Distinguished chartered accountants, let me end with a charge.</a:t>
            </a:r>
          </a:p>
          <a:p>
            <a:pPr>
              <a:spcAft>
                <a:spcPts val="800"/>
              </a:spcAft>
            </a:pPr>
            <a:r>
              <a:rPr b="0"/>
              <a:t>Guard integrity when no one is watching.</a:t>
            </a:r>
          </a:p>
          <a:p>
            <a:pPr>
              <a:spcAft>
                <a:spcPts val="800"/>
              </a:spcAft>
            </a:pPr>
            <a:r>
              <a:rPr b="0"/>
              <a:t>Build systems that outlive you.</a:t>
            </a:r>
          </a:p>
          <a:p>
            <a:pPr>
              <a:spcAft>
                <a:spcPts val="800"/>
              </a:spcAft>
            </a:pPr>
            <a:r>
              <a:rPr b="0"/>
              <a:t>Make the numbers tell the whole truth.</a:t>
            </a:r>
          </a:p>
          <a:p>
            <a:pPr>
              <a:spcAft>
                <a:spcPts val="800"/>
              </a:spcAft>
            </a:pPr>
            <a:r>
              <a:rPr b="0"/>
              <a:t>Grow people faster than you grow profit.</a:t>
            </a:r>
          </a:p>
          <a:p>
            <a:pPr>
              <a:spcAft>
                <a:spcPts val="800"/>
              </a:spcAft>
            </a:pPr>
            <a:r>
              <a:rPr b="0"/>
              <a:t>Serve beyond the balance sheet.</a:t>
            </a:r>
          </a:p>
          <a:p>
            <a:pPr>
              <a:spcAft>
                <a:spcPts val="800"/>
              </a:spcAft>
            </a:pPr>
            <a:r>
              <a:rPr b="0"/>
              <a:t>And now, I want to ask this whole hall to do something with me.</a:t>
            </a:r>
          </a:p>
          <a:p>
            <a:pPr>
              <a:spcAft>
                <a:spcPts val="800"/>
              </a:spcAft>
            </a:pPr>
            <a:r>
              <a:rPr b="0"/>
              <a:t>Repeat after me.</a:t>
            </a:r>
          </a:p>
          <a:p>
            <a:pPr>
              <a:spcAft>
                <a:spcPts val="800"/>
              </a:spcAft>
            </a:pPr>
            <a:r>
              <a:rPr b="1"/>
              <a:t>I am an institution builder!</a:t>
            </a:r>
          </a:p>
          <a:p>
            <a:pPr>
              <a:spcAft>
                <a:spcPts val="800"/>
              </a:spcAft>
            </a:pPr>
            <a:r>
              <a:rPr b="0"/>
              <a:t>[Audience response]</a:t>
            </a:r>
          </a:p>
          <a:p>
            <a:pPr>
              <a:spcAft>
                <a:spcPts val="800"/>
              </a:spcAft>
            </a:pPr>
            <a:r>
              <a:rPr b="0"/>
              <a:t>Again!</a:t>
            </a:r>
          </a:p>
          <a:p>
            <a:pPr>
              <a:spcAft>
                <a:spcPts val="800"/>
              </a:spcAft>
            </a:pPr>
            <a:r>
              <a:rPr b="1"/>
              <a:t>I am an institution builder!</a:t>
            </a:r>
          </a:p>
          <a:p>
            <a:pPr>
              <a:spcAft>
                <a:spcPts val="800"/>
              </a:spcAft>
            </a:pPr>
            <a:r>
              <a:rPr b="0"/>
              <a:t>[Audience response]</a:t>
            </a:r>
          </a:p>
          <a:p>
            <a:pPr>
              <a:spcAft>
                <a:spcPts val="800"/>
              </a:spcAft>
            </a:pPr>
            <a:r>
              <a:rPr b="0"/>
              <a:t>And now, louder, so that they can hear it beyond these walls:</a:t>
            </a:r>
          </a:p>
          <a:p>
            <a:pPr>
              <a:spcAft>
                <a:spcPts val="800"/>
              </a:spcAft>
            </a:pPr>
            <a:r>
              <a:rPr b="1"/>
              <a:t>Beyond numbers, there is a nation to build!</a:t>
            </a:r>
          </a:p>
          <a:p>
            <a:pPr>
              <a:spcAft>
                <a:spcPts val="800"/>
              </a:spcAft>
            </a:pPr>
            <a:r>
              <a:rPr b="0"/>
              <a:t>[Audience response]</a:t>
            </a:r>
          </a:p>
          <a:p>
            <a:pPr>
              <a:spcAft>
                <a:spcPts val="800"/>
              </a:spcAft>
            </a:pPr>
            <a:r>
              <a:rPr b="0"/>
              <a:t>Once more!</a:t>
            </a:r>
          </a:p>
          <a:p>
            <a:pPr>
              <a:spcAft>
                <a:spcPts val="800"/>
              </a:spcAft>
            </a:pPr>
            <a:r>
              <a:rPr b="1"/>
              <a:t>Beyond numbers, there is a nation to build!</a:t>
            </a:r>
          </a:p>
          <a:p>
            <a:pPr>
              <a:spcAft>
                <a:spcPts val="800"/>
              </a:spcAft>
            </a:pPr>
            <a:r>
              <a:rPr b="0"/>
              <a:t>[Audience response]</a:t>
            </a:r>
          </a:p>
          <a:p>
            <a:pPr>
              <a:spcAft>
                <a:spcPts val="800"/>
              </a:spcAft>
            </a:pPr>
            <a:r>
              <a:rPr b="0"/>
              <a:t>This morning I began with three sentences, and I promised you they were really one. Here it is.</a:t>
            </a:r>
          </a:p>
          <a:p>
            <a:pPr>
              <a:spcAft>
                <a:spcPts val="800"/>
              </a:spcAft>
            </a:pPr>
            <a:r>
              <a:rPr b="1"/>
              <a:t>The discipline to choose well builds institutions that outlast us, and institutions that outlast us build the nation.</a:t>
            </a:r>
          </a:p>
          <a:p>
            <a:pPr>
              <a:spcAft>
                <a:spcPts val="800"/>
              </a:spcAft>
            </a:pPr>
            <a:r>
              <a:rPr b="0"/>
              <a:t>Thirty years ago, Sahara was an enterprise with a big idea. Today, by the grace of God and the work of thousands of people, it is becoming an institution. Not finished. Never finished. But built to last.</a:t>
            </a:r>
          </a:p>
          <a:p>
            <a:pPr>
              <a:spcAft>
                <a:spcPts val="800"/>
              </a:spcAft>
            </a:pPr>
            <a:r>
              <a:rPr b="0"/>
              <a:t>Nigeria needs the same journey. From enterprise to institution. From numbers to nation.</a:t>
            </a:r>
          </a:p>
          <a:p>
            <a:pPr>
              <a:spcAft>
                <a:spcPts val="800"/>
              </a:spcAft>
            </a:pPr>
            <a:r>
              <a:rPr b="0"/>
              <a:t>The ledger is in your hands.</a:t>
            </a:r>
          </a:p>
          <a:p>
            <a:pPr>
              <a:spcAft>
                <a:spcPts val="800"/>
              </a:spcAft>
            </a:pPr>
            <a:r>
              <a:rPr b="0"/>
              <a:t>The standards are in your hands.</a:t>
            </a:r>
          </a:p>
          <a:p>
            <a:pPr>
              <a:spcAft>
                <a:spcPts val="800"/>
              </a:spcAft>
            </a:pPr>
            <a:r>
              <a:rPr b="0"/>
              <a:t>The nation’s trust is in your hands.</a:t>
            </a:r>
          </a:p>
          <a:p>
            <a:pPr>
              <a:spcAft>
                <a:spcPts val="800"/>
              </a:spcAft>
            </a:pPr>
            <a:r>
              <a:rPr b="0"/>
              <a:t>And the institutions that will secure this nation are being built, right now, by the people sitting in this hall.</a:t>
            </a:r>
          </a:p>
          <a:p>
            <a:pPr>
              <a:spcAft>
                <a:spcPts val="800"/>
              </a:spcAft>
            </a:pPr>
            <a:r>
              <a:rPr b="1"/>
              <a:t>Beyond numbers, there is a nation to build.</a:t>
            </a:r>
          </a:p>
          <a:p>
            <a:pPr>
              <a:spcAft>
                <a:spcPts val="800"/>
              </a:spcAft>
            </a:pPr>
            <a:r>
              <a:rPr b="0"/>
              <a:t>Thank you.</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spcAft>
                <a:spcPts val="800"/>
              </a:spcAft>
            </a:pPr>
            <a:r>
              <a:rPr b="0"/>
              <a:t>SLIDE 20: THANK YOU: QUESTIONS AND CONVERSATION   [about 25 minutes]</a:t>
            </a:r>
          </a:p>
          <a:p>
            <a:pPr>
              <a:spcAft>
                <a:spcPts val="800"/>
              </a:spcAft>
            </a:pPr>
            <a:r>
              <a:rPr b="0"/>
              <a:t>[Open the floor. About 25 minutes.]</a:t>
            </a:r>
          </a:p>
          <a:p>
            <a:pPr>
              <a:spcAft>
                <a:spcPts val="800"/>
              </a:spcAft>
            </a:pPr>
            <a:r>
              <a:rPr b="0"/>
              <a:t>Thank you. I would be glad to take your questions. To give more voices a chance, let us take them in rounds of three.</a:t>
            </a:r>
          </a:p>
          <a:p>
            <a:pPr>
              <a:spcAft>
                <a:spcPts val="800"/>
              </a:spcAft>
            </a:pPr>
            <a:r>
              <a:rPr b="0"/>
              <a:t>[Use the lesson buttons at the top of this slide to jump to the lesson a question touches, and the Dashboard button to return.]</a:t>
            </a:r>
          </a:p>
          <a:p>
            <a:pPr>
              <a:spcAft>
                <a:spcPts val="800"/>
              </a:spcAft>
            </a:pPr>
            <a:r>
              <a:rPr b="0"/>
              <a:t>Questions you may be asked, and where to take them</a:t>
            </a:r>
          </a:p>
          <a:p>
            <a:pPr>
              <a:spcAft>
                <a:spcPts val="800"/>
              </a:spcAft>
            </a:pPr>
            <a:r>
              <a:rPr b="0"/>
              <a:t>- </a:t>
            </a:r>
            <a:r>
              <a:rPr b="1"/>
              <a:t>“How do you institutionalise a family or founder-led business?”</a:t>
            </a:r>
            <a:r>
              <a:rPr b="0"/>
              <a:t> Go to Lesson 03 (Slide 9). Start with written values and a delegated authority matrix, then the 90-Day Test on Slide 13.
- </a:t>
            </a:r>
            <a:r>
              <a:rPr b="1"/>
              <a:t>“How did Sahara survive currency and tariff shocks in the power business?”</a:t>
            </a:r>
            <a:r>
              <a:rPr b="0"/>
              <a:t> Go to Lesson 04 (Slides 11 and 12). Cash before profit, matching funding to reality, keeping lenders close.
- </a:t>
            </a:r>
            <a:r>
              <a:rPr b="1"/>
              <a:t>“What exactly should accountants do differently after today?”</a:t>
            </a:r>
            <a:r>
              <a:rPr b="0"/>
              <a:t> Go to the Readiness Check (Slide 10) or the Institutional Balance Sheet (Slide 16). Move up one band; write one asset and one liability.
- </a:t>
            </a:r>
            <a:r>
              <a:rPr b="1"/>
              <a:t>“How should firms prepare for IFRS S1 and S2?”</a:t>
            </a:r>
            <a:r>
              <a:rPr b="0"/>
              <a:t> Go to Slide 15. Measure, report, assure.
- </a:t>
            </a:r>
            <a:r>
              <a:rPr b="1"/>
              <a:t>“How do you choose which opportunities to pursue?”</a:t>
            </a:r>
            <a:r>
              <a:rPr b="0"/>
              <a:t> Return to the second sentence on Slide 2: sometimes the most important decision is the opportunity a leadership team chooses to leave alone.</a:t>
            </a:r>
          </a:p>
          <a:p>
            <a:pPr>
              <a:spcAft>
                <a:spcPts val="800"/>
              </a:spcAft>
            </a:pPr>
            <a:r>
              <a:rPr b="0"/>
              <a:t>[Close the session by thanking the Institute, the Chairman of the session and the audience.]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3.xml"/><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oleObject" Target="../embeddings/oleObject6.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3.xml"/><Relationship Id="rId1" Type="http://schemas.openxmlformats.org/officeDocument/2006/relationships/tags" Target="../tags/tag8.xml"/><Relationship Id="rId5" Type="http://schemas.openxmlformats.org/officeDocument/2006/relationships/image" Target="../media/image17.emf"/><Relationship Id="rId4" Type="http://schemas.openxmlformats.org/officeDocument/2006/relationships/oleObject" Target="../embeddings/oleObject7.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9.xml"/><Relationship Id="rId4" Type="http://schemas.openxmlformats.org/officeDocument/2006/relationships/image" Target="../media/image22.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1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1800"/>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3890352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3855584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6B74B2CD-3F8D-4BAA-B13C-9D759E50380F}" type="slidenum">
              <a:rPr lang="en-GB"/>
              <a:pPr>
                <a:defRPr/>
              </a:pPr>
              <a:t>‹#›</a:t>
            </a:fld>
            <a:endParaRPr lang="en-GB"/>
          </a:p>
        </p:txBody>
      </p:sp>
    </p:spTree>
    <p:extLst>
      <p:ext uri="{BB962C8B-B14F-4D97-AF65-F5344CB8AC3E}">
        <p14:creationId xmlns:p14="http://schemas.microsoft.com/office/powerpoint/2010/main" val="384172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4139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18120B57-C958-1BE0-CE02-44822B9ED1DA}"/>
              </a:ext>
            </a:extLst>
          </p:cNvPr>
          <p:cNvGraphicFramePr>
            <a:graphicFrameLocks noChangeAspect="1"/>
          </p:cNvGraphicFramePr>
          <p:nvPr userDrawn="1">
            <p:custDataLst>
              <p:tags r:id="rId1"/>
            </p:custDataLst>
            <p:extLst>
              <p:ext uri="{D42A27DB-BD31-4B8C-83A1-F6EECF244321}">
                <p14:modId xmlns:p14="http://schemas.microsoft.com/office/powerpoint/2010/main" val="1173081874"/>
              </p:ext>
            </p:extLst>
          </p:nvPr>
        </p:nvGraphicFramePr>
        <p:xfrm>
          <a:off x="1415" y="1513"/>
          <a:ext cx="1415" cy="1513"/>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18120B57-C958-1BE0-CE02-44822B9ED1DA}"/>
                          </a:ext>
                        </a:extLst>
                      </p:cNvPr>
                      <p:cNvPicPr/>
                      <p:nvPr/>
                    </p:nvPicPr>
                    <p:blipFill>
                      <a:blip r:embed="rId5"/>
                      <a:stretch>
                        <a:fillRect/>
                      </a:stretch>
                    </p:blipFill>
                    <p:spPr>
                      <a:xfrm>
                        <a:off x="1415" y="1513"/>
                        <a:ext cx="1415" cy="1513"/>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0F37727B-EF21-5EBA-093C-DD833910B712}"/>
              </a:ext>
            </a:extLst>
          </p:cNvPr>
          <p:cNvSpPr/>
          <p:nvPr userDrawn="1"/>
        </p:nvSpPr>
        <p:spPr>
          <a:xfrm>
            <a:off x="7570122" y="750383"/>
            <a:ext cx="3758051" cy="967706"/>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85" b="1" cap="none" spc="0">
              <a:ln w="22225">
                <a:solidFill>
                  <a:schemeClr val="accent2"/>
                </a:solidFill>
                <a:prstDash val="solid"/>
              </a:ln>
              <a:solidFill>
                <a:schemeClr val="accent2">
                  <a:lumMod val="40000"/>
                  <a:lumOff val="60000"/>
                </a:schemeClr>
              </a:solidFill>
              <a:effectLst/>
            </a:endParaRPr>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6" y="3540443"/>
            <a:ext cx="3557193" cy="349913"/>
          </a:xfrm>
        </p:spPr>
        <p:txBody>
          <a:bodyPr/>
          <a:lstStyle>
            <a:lvl1pPr marL="0" indent="0" algn="r">
              <a:buNone/>
              <a:defRPr sz="1872"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5" y="4241484"/>
            <a:ext cx="3557193" cy="205826"/>
          </a:xfrm>
        </p:spPr>
        <p:txBody>
          <a:bodyPr/>
          <a:lstStyle>
            <a:lvl1pPr marL="0" indent="0" algn="r">
              <a:buNone/>
              <a:defRPr sz="1123"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3" y="4516584"/>
            <a:ext cx="3557193" cy="205826"/>
          </a:xfrm>
        </p:spPr>
        <p:txBody>
          <a:bodyPr/>
          <a:lstStyle>
            <a:lvl1pPr marL="0" indent="0" algn="r">
              <a:buNone/>
              <a:defRPr sz="982" b="1">
                <a:solidFill>
                  <a:schemeClr val="tx1">
                    <a:lumMod val="50000"/>
                    <a:lumOff val="50000"/>
                  </a:schemeClr>
                </a:solidFill>
                <a:latin typeface="+mj-lt"/>
              </a:defRPr>
            </a:lvl1pPr>
          </a:lstStyle>
          <a:p>
            <a:pPr lvl="0"/>
            <a:r>
              <a:rPr lang="en-US"/>
              <a:t>Date</a:t>
            </a:r>
            <a:endParaRPr lang="en-NG"/>
          </a:p>
        </p:txBody>
      </p:sp>
      <p:pic>
        <p:nvPicPr>
          <p:cNvPr id="6" name="Picture 5">
            <a:extLst>
              <a:ext uri="{FF2B5EF4-FFF2-40B4-BE49-F238E27FC236}">
                <a16:creationId xmlns:a16="http://schemas.microsoft.com/office/drawing/2014/main" id="{456B8718-1063-625A-6E43-F006F5D915B7}"/>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756270" y="556008"/>
            <a:ext cx="2659379" cy="797813"/>
          </a:xfrm>
          <a:prstGeom prst="rect">
            <a:avLst/>
          </a:prstGeom>
        </p:spPr>
      </p:pic>
    </p:spTree>
    <p:extLst>
      <p:ext uri="{BB962C8B-B14F-4D97-AF65-F5344CB8AC3E}">
        <p14:creationId xmlns:p14="http://schemas.microsoft.com/office/powerpoint/2010/main" val="4125380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CD84613-AD13-5B16-58BF-3ADFE8157F78}"/>
              </a:ext>
            </a:extLst>
          </p:cNvPr>
          <p:cNvGraphicFramePr>
            <a:graphicFrameLocks noChangeAspect="1"/>
          </p:cNvGraphicFramePr>
          <p:nvPr userDrawn="1">
            <p:custDataLst>
              <p:tags r:id="rId1"/>
            </p:custDataLst>
            <p:extLst>
              <p:ext uri="{D42A27DB-BD31-4B8C-83A1-F6EECF244321}">
                <p14:modId xmlns:p14="http://schemas.microsoft.com/office/powerpoint/2010/main" val="1768123400"/>
              </p:ext>
            </p:extLst>
          </p:nvPr>
        </p:nvGraphicFramePr>
        <p:xfrm>
          <a:off x="1415" y="1513"/>
          <a:ext cx="1415" cy="1513"/>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think-cell data - do not delete" hidden="1">
                        <a:extLst>
                          <a:ext uri="{FF2B5EF4-FFF2-40B4-BE49-F238E27FC236}">
                            <a16:creationId xmlns:a16="http://schemas.microsoft.com/office/drawing/2014/main" id="{4CD84613-AD13-5B16-58BF-3ADFE8157F78}"/>
                          </a:ext>
                        </a:extLst>
                      </p:cNvPr>
                      <p:cNvPicPr/>
                      <p:nvPr/>
                    </p:nvPicPr>
                    <p:blipFill>
                      <a:blip r:embed="rId5"/>
                      <a:stretch>
                        <a:fillRect/>
                      </a:stretch>
                    </p:blipFill>
                    <p:spPr>
                      <a:xfrm>
                        <a:off x="1415" y="1513"/>
                        <a:ext cx="1415" cy="1513"/>
                      </a:xfrm>
                      <a:prstGeom prst="rect">
                        <a:avLst/>
                      </a:prstGeom>
                    </p:spPr>
                  </p:pic>
                </p:oleObj>
              </mc:Fallback>
            </mc:AlternateContent>
          </a:graphicData>
        </a:graphic>
      </p:graphicFrame>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2"/>
            <a:ext cx="2844800" cy="182563"/>
          </a:xfrm>
        </p:spPr>
        <p:txBody>
          <a:bodyPr/>
          <a:lstStyle>
            <a:lvl1pPr>
              <a:defRPr sz="982">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842" i="1">
                <a:solidFill>
                  <a:schemeClr val="bg2"/>
                </a:solidFill>
              </a:defRPr>
            </a:lvl1pPr>
          </a:lstStyle>
          <a:p>
            <a:pPr lvl="0"/>
            <a:r>
              <a:rPr lang="en-US"/>
              <a:t>Presentation Title</a:t>
            </a:r>
            <a:endParaRPr lang="en-NG"/>
          </a:p>
        </p:txBody>
      </p:sp>
      <p:pic>
        <p:nvPicPr>
          <p:cNvPr id="4" name="Picture 3">
            <a:extLst>
              <a:ext uri="{FF2B5EF4-FFF2-40B4-BE49-F238E27FC236}">
                <a16:creationId xmlns:a16="http://schemas.microsoft.com/office/drawing/2014/main" id="{7F97A1E7-14E6-92D7-2577-C79001205ADD}"/>
              </a:ext>
            </a:extLst>
          </p:cNvPr>
          <p:cNvPicPr>
            <a:picLocks noChangeAspect="1"/>
          </p:cNvPicPr>
          <p:nvPr userDrawn="1"/>
        </p:nvPicPr>
        <p:blipFill>
          <a:blip r:embed="rId6"/>
          <a:stretch>
            <a:fillRect/>
          </a:stretch>
        </p:blipFill>
        <p:spPr>
          <a:xfrm>
            <a:off x="346382" y="5964035"/>
            <a:ext cx="3187700" cy="809625"/>
          </a:xfrm>
          <a:prstGeom prst="rect">
            <a:avLst/>
          </a:prstGeom>
        </p:spPr>
      </p:pic>
      <p:sp>
        <p:nvSpPr>
          <p:cNvPr id="3" name="Rectangle 2">
            <a:extLst>
              <a:ext uri="{FF2B5EF4-FFF2-40B4-BE49-F238E27FC236}">
                <a16:creationId xmlns:a16="http://schemas.microsoft.com/office/drawing/2014/main" id="{1591335C-412D-042B-3AFF-8A854C2C764C}"/>
              </a:ext>
            </a:extLst>
          </p:cNvPr>
          <p:cNvSpPr/>
          <p:nvPr userDrawn="1"/>
        </p:nvSpPr>
        <p:spPr>
          <a:xfrm>
            <a:off x="247475" y="5916667"/>
            <a:ext cx="3021951" cy="80962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85" b="1" cap="none" spc="0">
              <a:ln w="22225">
                <a:solidFill>
                  <a:schemeClr val="accent2"/>
                </a:solidFill>
                <a:prstDash val="solid"/>
              </a:ln>
              <a:solidFill>
                <a:schemeClr val="accent2">
                  <a:lumMod val="40000"/>
                  <a:lumOff val="60000"/>
                </a:schemeClr>
              </a:solidFill>
              <a:effectLst/>
            </a:endParaRPr>
          </a:p>
        </p:txBody>
      </p:sp>
      <p:pic>
        <p:nvPicPr>
          <p:cNvPr id="5" name="Picture 4">
            <a:extLst>
              <a:ext uri="{FF2B5EF4-FFF2-40B4-BE49-F238E27FC236}">
                <a16:creationId xmlns:a16="http://schemas.microsoft.com/office/drawing/2014/main" id="{2500110B-92E0-ACD8-8CA1-E553C23B3D47}"/>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28759" y="6023214"/>
            <a:ext cx="2195528" cy="658659"/>
          </a:xfrm>
          <a:prstGeom prst="rect">
            <a:avLst/>
          </a:prstGeom>
        </p:spPr>
      </p:pic>
      <p:sp>
        <p:nvSpPr>
          <p:cNvPr id="6" name="Rectangle 5">
            <a:extLst>
              <a:ext uri="{FF2B5EF4-FFF2-40B4-BE49-F238E27FC236}">
                <a16:creationId xmlns:a16="http://schemas.microsoft.com/office/drawing/2014/main" id="{48F06627-D148-A099-3A6F-09B57BE386B8}"/>
              </a:ext>
            </a:extLst>
          </p:cNvPr>
          <p:cNvSpPr/>
          <p:nvPr userDrawn="1"/>
        </p:nvSpPr>
        <p:spPr>
          <a:xfrm>
            <a:off x="535792" y="701177"/>
            <a:ext cx="1000509" cy="262428"/>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85"/>
          </a:p>
        </p:txBody>
      </p:sp>
    </p:spTree>
    <p:extLst>
      <p:ext uri="{BB962C8B-B14F-4D97-AF65-F5344CB8AC3E}">
        <p14:creationId xmlns:p14="http://schemas.microsoft.com/office/powerpoint/2010/main" val="161688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4158815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B9CD5795-D9BF-9208-D26B-FE3760E8D86E}"/>
              </a:ext>
            </a:extLst>
          </p:cNvPr>
          <p:cNvSpPr txBox="1">
            <a:spLocks/>
          </p:cNvSpPr>
          <p:nvPr userDrawn="1"/>
        </p:nvSpPr>
        <p:spPr bwMode="auto">
          <a:xfrm>
            <a:off x="8817957" y="4000278"/>
            <a:ext cx="2667895" cy="33342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r" defTabSz="457200" rtl="0" eaLnBrk="1" fontAlgn="base" hangingPunct="1">
              <a:spcBef>
                <a:spcPct val="20000"/>
              </a:spcBef>
              <a:spcAft>
                <a:spcPct val="0"/>
              </a:spcAft>
              <a:buFont typeface="Myriad Pro sgBold Italic"/>
              <a:buNone/>
              <a:defRPr sz="2000" b="1" kern="1200">
                <a:solidFill>
                  <a:schemeClr val="accent1"/>
                </a:solidFill>
                <a:latin typeface="+mj-lt"/>
                <a:ea typeface="+mn-ea"/>
                <a:cs typeface="+mn-cs"/>
              </a:defRPr>
            </a:lvl1pPr>
            <a:lvl2pPr marL="358775" indent="-215900" algn="l" defTabSz="457200" rtl="0" eaLnBrk="1" fontAlgn="base" hangingPunct="1">
              <a:spcBef>
                <a:spcPts val="450"/>
              </a:spcBef>
              <a:spcAft>
                <a:spcPct val="0"/>
              </a:spcAft>
              <a:buSzPct val="120000"/>
              <a:buFont typeface="Myriad Pro sg"/>
              <a:buChar char="•"/>
              <a:defRPr sz="2800" b="1" i="1" kern="1200">
                <a:solidFill>
                  <a:schemeClr val="tx2"/>
                </a:solidFill>
                <a:latin typeface="Myriad Pro sg" pitchFamily="34" charset="0"/>
                <a:ea typeface="+mn-ea"/>
                <a:cs typeface="+mn-cs"/>
              </a:defRPr>
            </a:lvl2pPr>
            <a:lvl3pPr marL="539750" indent="-215900" algn="l" defTabSz="457200" rtl="0" eaLnBrk="1" fontAlgn="base" hangingPunct="1">
              <a:spcBef>
                <a:spcPts val="450"/>
              </a:spcBef>
              <a:spcAft>
                <a:spcPct val="0"/>
              </a:spcAft>
              <a:buClr>
                <a:schemeClr val="tx2"/>
              </a:buClr>
              <a:buSzPct val="80000"/>
              <a:buFont typeface="Myriad Pro sg"/>
              <a:buAutoNum type="arabicPeriod"/>
              <a:defRPr sz="2400" b="1" i="1" kern="1200">
                <a:solidFill>
                  <a:schemeClr val="tx2"/>
                </a:solidFill>
                <a:latin typeface="Myriad Pro sg" pitchFamily="34" charset="0"/>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ct val="20000"/>
              </a:spcBef>
              <a:spcAft>
                <a:spcPct val="0"/>
              </a:spcAft>
              <a:buClrTx/>
              <a:buSzTx/>
              <a:buFont typeface="Myriad Pro sgBold Italic"/>
              <a:buNone/>
              <a:tabLst/>
              <a:defRPr/>
            </a:pPr>
            <a:r>
              <a:rPr kumimoji="0" lang="en-GB" sz="2000" b="1" i="0" u="none" strike="noStrike" kern="1200" cap="none" spc="0" normalizeH="0" baseline="0" noProof="0">
                <a:ln>
                  <a:noFill/>
                </a:ln>
                <a:solidFill>
                  <a:srgbClr val="CF1C23"/>
                </a:solidFill>
                <a:effectLst/>
                <a:uLnTx/>
                <a:uFillTx/>
                <a:latin typeface="Myriad Pro sg"/>
                <a:ea typeface="+mn-ea"/>
                <a:cs typeface="+mn-cs"/>
              </a:rPr>
              <a:t>Presentation Title</a:t>
            </a:r>
            <a:endParaRPr kumimoji="0" lang="en-NG" sz="2000" b="1" i="0" u="none" strike="noStrike" kern="1200" cap="none" spc="0" normalizeH="0" baseline="0" noProof="0">
              <a:ln>
                <a:noFill/>
              </a:ln>
              <a:solidFill>
                <a:srgbClr val="CF1C23"/>
              </a:solidFill>
              <a:effectLst/>
              <a:uLnTx/>
              <a:uFillTx/>
              <a:latin typeface="Myriad Pro sg"/>
              <a:ea typeface="+mn-ea"/>
              <a:cs typeface="+mn-cs"/>
            </a:endParaRPr>
          </a:p>
        </p:txBody>
      </p:sp>
      <p:sp>
        <p:nvSpPr>
          <p:cNvPr id="16" name="Text Placeholder 3">
            <a:extLst>
              <a:ext uri="{FF2B5EF4-FFF2-40B4-BE49-F238E27FC236}">
                <a16:creationId xmlns:a16="http://schemas.microsoft.com/office/drawing/2014/main" id="{5101E5C8-6CBF-2BC1-431C-8C1BDDB086FE}"/>
              </a:ext>
            </a:extLst>
          </p:cNvPr>
          <p:cNvSpPr txBox="1">
            <a:spLocks/>
          </p:cNvSpPr>
          <p:nvPr userDrawn="1"/>
        </p:nvSpPr>
        <p:spPr bwMode="auto">
          <a:xfrm>
            <a:off x="8817956" y="4684830"/>
            <a:ext cx="2667895" cy="20582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r" defTabSz="457200" rtl="0" eaLnBrk="1" fontAlgn="base" hangingPunct="1">
              <a:spcBef>
                <a:spcPct val="20000"/>
              </a:spcBef>
              <a:spcAft>
                <a:spcPct val="0"/>
              </a:spcAft>
              <a:buFont typeface="Myriad Pro sgBold Italic"/>
              <a:buNone/>
              <a:defRPr sz="1200" b="1" kern="1200">
                <a:solidFill>
                  <a:schemeClr val="tx1"/>
                </a:solidFill>
                <a:latin typeface="+mj-lt"/>
                <a:ea typeface="+mn-ea"/>
                <a:cs typeface="+mn-cs"/>
              </a:defRPr>
            </a:lvl1pPr>
            <a:lvl2pPr marL="358775" indent="-215900" algn="l" defTabSz="457200" rtl="0" eaLnBrk="1" fontAlgn="base" hangingPunct="1">
              <a:spcBef>
                <a:spcPts val="450"/>
              </a:spcBef>
              <a:spcAft>
                <a:spcPct val="0"/>
              </a:spcAft>
              <a:buSzPct val="120000"/>
              <a:buFont typeface="Myriad Pro sg"/>
              <a:buChar char="•"/>
              <a:defRPr sz="2800" b="1" i="1" kern="1200">
                <a:solidFill>
                  <a:schemeClr val="tx2"/>
                </a:solidFill>
                <a:latin typeface="Myriad Pro sg" pitchFamily="34" charset="0"/>
                <a:ea typeface="+mn-ea"/>
                <a:cs typeface="+mn-cs"/>
              </a:defRPr>
            </a:lvl2pPr>
            <a:lvl3pPr marL="539750" indent="-215900" algn="l" defTabSz="457200" rtl="0" eaLnBrk="1" fontAlgn="base" hangingPunct="1">
              <a:spcBef>
                <a:spcPts val="450"/>
              </a:spcBef>
              <a:spcAft>
                <a:spcPct val="0"/>
              </a:spcAft>
              <a:buClr>
                <a:schemeClr val="tx2"/>
              </a:buClr>
              <a:buSzPct val="80000"/>
              <a:buFont typeface="Myriad Pro sg"/>
              <a:buAutoNum type="arabicPeriod"/>
              <a:defRPr sz="2400" b="1" i="1" kern="1200">
                <a:solidFill>
                  <a:schemeClr val="tx2"/>
                </a:solidFill>
                <a:latin typeface="Myriad Pro sg" pitchFamily="34" charset="0"/>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ct val="20000"/>
              </a:spcBef>
              <a:spcAft>
                <a:spcPct val="0"/>
              </a:spcAft>
              <a:buClrTx/>
              <a:buSzTx/>
              <a:buFont typeface="Myriad Pro sgBold Italic"/>
              <a:buNone/>
              <a:tabLst/>
              <a:defRPr/>
            </a:pPr>
            <a:r>
              <a:rPr kumimoji="0" lang="en-GB" sz="1200" b="1" i="0" u="none" strike="noStrike" kern="1200" cap="none" spc="0" normalizeH="0" baseline="0" noProof="0">
                <a:ln>
                  <a:noFill/>
                </a:ln>
                <a:solidFill>
                  <a:sysClr val="windowText" lastClr="000000"/>
                </a:solidFill>
                <a:effectLst/>
                <a:uLnTx/>
                <a:uFillTx/>
                <a:latin typeface="Myriad Pro sg"/>
                <a:ea typeface="+mn-ea"/>
                <a:cs typeface="+mn-cs"/>
              </a:rPr>
              <a:t>Presenting Unit/ Department</a:t>
            </a:r>
            <a:endParaRPr kumimoji="0" lang="en-NG" sz="1200" b="1" i="0" u="none" strike="noStrike" kern="1200" cap="none" spc="0" normalizeH="0" baseline="0" noProof="0">
              <a:ln>
                <a:noFill/>
              </a:ln>
              <a:solidFill>
                <a:sysClr val="windowText" lastClr="000000"/>
              </a:solidFill>
              <a:effectLst/>
              <a:uLnTx/>
              <a:uFillTx/>
              <a:latin typeface="Myriad Pro sg"/>
              <a:ea typeface="+mn-ea"/>
              <a:cs typeface="+mn-cs"/>
            </a:endParaRPr>
          </a:p>
        </p:txBody>
      </p:sp>
      <p:sp>
        <p:nvSpPr>
          <p:cNvPr id="17" name="Text Placeholder 4">
            <a:extLst>
              <a:ext uri="{FF2B5EF4-FFF2-40B4-BE49-F238E27FC236}">
                <a16:creationId xmlns:a16="http://schemas.microsoft.com/office/drawing/2014/main" id="{4DFB879E-E538-B51A-54A9-B2B7C112ED42}"/>
              </a:ext>
            </a:extLst>
          </p:cNvPr>
          <p:cNvSpPr txBox="1">
            <a:spLocks/>
          </p:cNvSpPr>
          <p:nvPr userDrawn="1"/>
        </p:nvSpPr>
        <p:spPr bwMode="auto">
          <a:xfrm>
            <a:off x="8817955" y="4959930"/>
            <a:ext cx="2667895" cy="20582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r" defTabSz="457200" rtl="0" eaLnBrk="1" fontAlgn="base" hangingPunct="1">
              <a:spcBef>
                <a:spcPct val="20000"/>
              </a:spcBef>
              <a:spcAft>
                <a:spcPct val="0"/>
              </a:spcAft>
              <a:buFont typeface="Myriad Pro sgBold Italic"/>
              <a:buNone/>
              <a:defRPr sz="1050" b="1" kern="1200">
                <a:solidFill>
                  <a:schemeClr val="tx1">
                    <a:lumMod val="50000"/>
                    <a:lumOff val="50000"/>
                  </a:schemeClr>
                </a:solidFill>
                <a:latin typeface="+mj-lt"/>
                <a:ea typeface="+mn-ea"/>
                <a:cs typeface="+mn-cs"/>
              </a:defRPr>
            </a:lvl1pPr>
            <a:lvl2pPr marL="358775" indent="-215900" algn="l" defTabSz="457200" rtl="0" eaLnBrk="1" fontAlgn="base" hangingPunct="1">
              <a:spcBef>
                <a:spcPts val="450"/>
              </a:spcBef>
              <a:spcAft>
                <a:spcPct val="0"/>
              </a:spcAft>
              <a:buSzPct val="120000"/>
              <a:buFont typeface="Myriad Pro sg"/>
              <a:buChar char="•"/>
              <a:defRPr sz="2800" b="1" i="1" kern="1200">
                <a:solidFill>
                  <a:schemeClr val="tx2"/>
                </a:solidFill>
                <a:latin typeface="Myriad Pro sg" pitchFamily="34" charset="0"/>
                <a:ea typeface="+mn-ea"/>
                <a:cs typeface="+mn-cs"/>
              </a:defRPr>
            </a:lvl2pPr>
            <a:lvl3pPr marL="539750" indent="-215900" algn="l" defTabSz="457200" rtl="0" eaLnBrk="1" fontAlgn="base" hangingPunct="1">
              <a:spcBef>
                <a:spcPts val="450"/>
              </a:spcBef>
              <a:spcAft>
                <a:spcPct val="0"/>
              </a:spcAft>
              <a:buClr>
                <a:schemeClr val="tx2"/>
              </a:buClr>
              <a:buSzPct val="80000"/>
              <a:buFont typeface="Myriad Pro sg"/>
              <a:buAutoNum type="arabicPeriod"/>
              <a:defRPr sz="2400" b="1" i="1" kern="1200">
                <a:solidFill>
                  <a:schemeClr val="tx2"/>
                </a:solidFill>
                <a:latin typeface="Myriad Pro sg" pitchFamily="34" charset="0"/>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200" rtl="0" eaLnBrk="1" fontAlgn="base" latinLnBrk="0" hangingPunct="1">
              <a:lnSpc>
                <a:spcPct val="100000"/>
              </a:lnSpc>
              <a:spcBef>
                <a:spcPct val="20000"/>
              </a:spcBef>
              <a:spcAft>
                <a:spcPct val="0"/>
              </a:spcAft>
              <a:buClrTx/>
              <a:buSzTx/>
              <a:buFont typeface="Myriad Pro sgBold Italic"/>
              <a:buNone/>
              <a:tabLst/>
              <a:defRPr/>
            </a:pPr>
            <a:r>
              <a:rPr kumimoji="0" lang="en-GB" sz="1050" b="1" i="0" u="none" strike="noStrike" kern="1200" cap="none" spc="0" normalizeH="0" baseline="0" noProof="0">
                <a:ln>
                  <a:noFill/>
                </a:ln>
                <a:solidFill>
                  <a:sysClr val="windowText" lastClr="000000">
                    <a:lumMod val="50000"/>
                    <a:lumOff val="50000"/>
                  </a:sysClr>
                </a:solidFill>
                <a:effectLst/>
                <a:uLnTx/>
                <a:uFillTx/>
                <a:latin typeface="Myriad Pro sg"/>
                <a:ea typeface="+mn-ea"/>
                <a:cs typeface="+mn-cs"/>
              </a:rPr>
              <a:t>Date</a:t>
            </a:r>
            <a:endParaRPr kumimoji="0" lang="en-NG" sz="1050" b="1" i="0" u="none" strike="noStrike" kern="1200" cap="none" spc="0" normalizeH="0" baseline="0" noProof="0">
              <a:ln>
                <a:noFill/>
              </a:ln>
              <a:solidFill>
                <a:sysClr val="windowText" lastClr="000000">
                  <a:lumMod val="50000"/>
                  <a:lumOff val="50000"/>
                </a:sysClr>
              </a:solidFill>
              <a:effectLst/>
              <a:uLnTx/>
              <a:uFillTx/>
              <a:latin typeface="Myriad Pro sg"/>
              <a:ea typeface="+mn-ea"/>
              <a:cs typeface="+mn-cs"/>
            </a:endParaRPr>
          </a:p>
        </p:txBody>
      </p:sp>
      <p:pic>
        <p:nvPicPr>
          <p:cNvPr id="3" name="Picture 2">
            <a:extLst>
              <a:ext uri="{FF2B5EF4-FFF2-40B4-BE49-F238E27FC236}">
                <a16:creationId xmlns:a16="http://schemas.microsoft.com/office/drawing/2014/main" id="{36CB16BD-8FF9-4E09-DEC6-736215F95A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239"/>
            <a:ext cx="12192000" cy="6858000"/>
          </a:xfrm>
          <a:prstGeom prst="rect">
            <a:avLst/>
          </a:prstGeom>
        </p:spPr>
      </p:pic>
    </p:spTree>
    <p:extLst>
      <p:ext uri="{BB962C8B-B14F-4D97-AF65-F5344CB8AC3E}">
        <p14:creationId xmlns:p14="http://schemas.microsoft.com/office/powerpoint/2010/main" val="1588161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2749034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179220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29091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8A756493-37E0-4FC8-B2DD-6C8A7126B2D5}"/>
              </a:ext>
            </a:extLst>
          </p:cNvPr>
          <p:cNvSpPr>
            <a:spLocks noGrp="1"/>
          </p:cNvSpPr>
          <p:nvPr>
            <p:ph type="sldNum" sz="quarter" idx="12"/>
          </p:nvPr>
        </p:nvSpPr>
        <p:spPr>
          <a:xfrm>
            <a:off x="577908" y="6415074"/>
            <a:ext cx="2844800" cy="365125"/>
          </a:xfrm>
        </p:spPr>
        <p:txBody>
          <a:bodyPr/>
          <a:lstStyle/>
          <a:p>
            <a:pPr>
              <a:defRPr/>
            </a:pPr>
            <a:r>
              <a:rPr lang="en-GB" sz="900">
                <a:solidFill>
                  <a:schemeClr val="bg1"/>
                </a:solidFill>
              </a:rPr>
              <a:t>Pg. </a:t>
            </a:r>
            <a:fld id="{6B74B2CD-3F8D-4BAA-B13C-9D759E50380F}" type="slidenum">
              <a:rPr lang="en-GB" sz="900" smtClean="0">
                <a:solidFill>
                  <a:schemeClr val="bg1"/>
                </a:solidFill>
              </a:rPr>
              <a:pPr>
                <a:defRPr/>
              </a:pPr>
              <a:t>‹#›</a:t>
            </a:fld>
            <a:r>
              <a:rPr lang="en-GB" sz="900">
                <a:solidFill>
                  <a:schemeClr val="bg1"/>
                </a:solidFill>
              </a:rPr>
              <a:t>|</a:t>
            </a:r>
            <a:r>
              <a:rPr lang="en-GB" sz="900" b="0">
                <a:solidFill>
                  <a:schemeClr val="bg1"/>
                </a:solidFill>
              </a:rPr>
              <a:t>25 years of bringing energy to life</a:t>
            </a:r>
          </a:p>
        </p:txBody>
      </p:sp>
    </p:spTree>
    <p:extLst>
      <p:ext uri="{BB962C8B-B14F-4D97-AF65-F5344CB8AC3E}">
        <p14:creationId xmlns:p14="http://schemas.microsoft.com/office/powerpoint/2010/main" val="1484434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D1CC9CB-A452-B25C-BD68-DD566A2D0197}"/>
              </a:ext>
            </a:extLst>
          </p:cNvPr>
          <p:cNvSpPr/>
          <p:nvPr userDrawn="1"/>
        </p:nvSpPr>
        <p:spPr>
          <a:xfrm>
            <a:off x="0" y="6591782"/>
            <a:ext cx="6096000" cy="266218"/>
          </a:xfrm>
          <a:prstGeom prst="rect">
            <a:avLst/>
          </a:prstGeom>
          <a:solidFill>
            <a:srgbClr val="519B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sp>
        <p:nvSpPr>
          <p:cNvPr id="9" name="Rectangle 8">
            <a:extLst>
              <a:ext uri="{FF2B5EF4-FFF2-40B4-BE49-F238E27FC236}">
                <a16:creationId xmlns:a16="http://schemas.microsoft.com/office/drawing/2014/main" id="{44986EDB-D8E0-2BBA-7921-89574C998C07}"/>
              </a:ext>
            </a:extLst>
          </p:cNvPr>
          <p:cNvSpPr/>
          <p:nvPr userDrawn="1"/>
        </p:nvSpPr>
        <p:spPr>
          <a:xfrm>
            <a:off x="6096000" y="6591782"/>
            <a:ext cx="6096000" cy="266218"/>
          </a:xfrm>
          <a:prstGeom prst="rect">
            <a:avLst/>
          </a:prstGeom>
          <a:solidFill>
            <a:srgbClr val="F8C1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G"/>
          </a:p>
        </p:txBody>
      </p:sp>
      <p:pic>
        <p:nvPicPr>
          <p:cNvPr id="11" name="Graphic 10">
            <a:extLst>
              <a:ext uri="{FF2B5EF4-FFF2-40B4-BE49-F238E27FC236}">
                <a16:creationId xmlns:a16="http://schemas.microsoft.com/office/drawing/2014/main" id="{2B178DAF-76F4-6D58-5541-78AB97FFC2A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526624" y="142514"/>
            <a:ext cx="1577050" cy="473115"/>
          </a:xfrm>
          <a:prstGeom prst="rect">
            <a:avLst/>
          </a:prstGeom>
        </p:spPr>
      </p:pic>
      <p:pic>
        <p:nvPicPr>
          <p:cNvPr id="13" name="Picture 12" descr="Logo, company name&#10;&#10;Description automatically generated">
            <a:extLst>
              <a:ext uri="{FF2B5EF4-FFF2-40B4-BE49-F238E27FC236}">
                <a16:creationId xmlns:a16="http://schemas.microsoft.com/office/drawing/2014/main" id="{B0CE67ED-D0D5-611B-DAF6-9118CC2A318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7735" t="11477" r="9411" b="25739"/>
          <a:stretch/>
        </p:blipFill>
        <p:spPr>
          <a:xfrm>
            <a:off x="9067923" y="44128"/>
            <a:ext cx="1173800" cy="669885"/>
          </a:xfrm>
          <a:prstGeom prst="rect">
            <a:avLst/>
          </a:prstGeom>
        </p:spPr>
      </p:pic>
      <p:sp>
        <p:nvSpPr>
          <p:cNvPr id="15" name="Slide Number Placeholder 5">
            <a:extLst>
              <a:ext uri="{FF2B5EF4-FFF2-40B4-BE49-F238E27FC236}">
                <a16:creationId xmlns:a16="http://schemas.microsoft.com/office/drawing/2014/main" id="{89885E67-3084-207D-8EFA-D7FF94810E4D}"/>
              </a:ext>
            </a:extLst>
          </p:cNvPr>
          <p:cNvSpPr>
            <a:spLocks noGrp="1"/>
          </p:cNvSpPr>
          <p:nvPr>
            <p:ph type="sldNum" sz="quarter" idx="12"/>
          </p:nvPr>
        </p:nvSpPr>
        <p:spPr>
          <a:xfrm>
            <a:off x="9448800" y="6586976"/>
            <a:ext cx="2743200" cy="257749"/>
          </a:xfrm>
        </p:spPr>
        <p:txBody>
          <a:bodyPr/>
          <a:lstStyle/>
          <a:p>
            <a:fld id="{0040B9D1-2B30-4076-8284-104E68B388AB}" type="slidenum">
              <a:rPr lang="en-NG" smtClean="0"/>
              <a:t>‹#›</a:t>
            </a:fld>
            <a:endParaRPr lang="en-NG"/>
          </a:p>
        </p:txBody>
      </p:sp>
      <p:sp>
        <p:nvSpPr>
          <p:cNvPr id="4" name="Text Placeholder 3">
            <a:extLst>
              <a:ext uri="{FF2B5EF4-FFF2-40B4-BE49-F238E27FC236}">
                <a16:creationId xmlns:a16="http://schemas.microsoft.com/office/drawing/2014/main" id="{0DE73092-45B0-6D8B-E97C-41C43F109E7D}"/>
              </a:ext>
            </a:extLst>
          </p:cNvPr>
          <p:cNvSpPr>
            <a:spLocks noGrp="1"/>
          </p:cNvSpPr>
          <p:nvPr>
            <p:ph type="body" sz="quarter" idx="13"/>
          </p:nvPr>
        </p:nvSpPr>
        <p:spPr>
          <a:xfrm>
            <a:off x="183357" y="142875"/>
            <a:ext cx="8691562" cy="669885"/>
          </a:xfrm>
          <a:ln>
            <a:noFill/>
          </a:ln>
        </p:spPr>
        <p:txBody>
          <a:bodyPr anchor="ctr">
            <a:normAutofit/>
          </a:bodyPr>
          <a:lstStyle>
            <a:lvl1pPr marL="0" indent="0">
              <a:buNone/>
              <a:defRPr sz="2400" b="1">
                <a:solidFill>
                  <a:srgbClr val="519B44"/>
                </a:solidFill>
                <a:latin typeface="Myriad Pro sg" panose="020B0503030403020204" pitchFamily="34" charset="0"/>
              </a:defRPr>
            </a:lvl1pPr>
            <a:lvl2pPr>
              <a:defRPr>
                <a:latin typeface="Myriad Pro sg" panose="020B0503030403020204" pitchFamily="34" charset="0"/>
              </a:defRPr>
            </a:lvl2pPr>
            <a:lvl3pPr>
              <a:defRPr>
                <a:latin typeface="Myriad Pro sg" panose="020B0503030403020204" pitchFamily="34" charset="0"/>
              </a:defRPr>
            </a:lvl3pPr>
            <a:lvl4pPr>
              <a:defRPr>
                <a:latin typeface="Myriad Pro sg" panose="020B0503030403020204" pitchFamily="34" charset="0"/>
              </a:defRPr>
            </a:lvl4pPr>
            <a:lvl5pPr>
              <a:defRPr>
                <a:latin typeface="Myriad Pro sg" panose="020B0503030403020204" pitchFamily="34" charset="0"/>
              </a:defRPr>
            </a:lvl5pPr>
          </a:lstStyle>
          <a:p>
            <a:pPr lvl="0"/>
            <a:r>
              <a:rPr lang="en-US"/>
              <a:t>Click to edit Master text styles</a:t>
            </a:r>
          </a:p>
        </p:txBody>
      </p:sp>
      <p:sp>
        <p:nvSpPr>
          <p:cNvPr id="6" name="Text Placeholder 5">
            <a:extLst>
              <a:ext uri="{FF2B5EF4-FFF2-40B4-BE49-F238E27FC236}">
                <a16:creationId xmlns:a16="http://schemas.microsoft.com/office/drawing/2014/main" id="{0BFEE333-74A1-E4E9-8DD9-93C568907E18}"/>
              </a:ext>
            </a:extLst>
          </p:cNvPr>
          <p:cNvSpPr>
            <a:spLocks noGrp="1"/>
          </p:cNvSpPr>
          <p:nvPr>
            <p:ph type="body" sz="quarter" idx="14"/>
          </p:nvPr>
        </p:nvSpPr>
        <p:spPr>
          <a:xfrm>
            <a:off x="183357" y="1304924"/>
            <a:ext cx="11825287" cy="1346010"/>
          </a:xfrm>
          <a:ln>
            <a:noFill/>
          </a:ln>
        </p:spPr>
        <p:txBody>
          <a:bodyPr>
            <a:spAutoFit/>
          </a:bodyPr>
          <a:lstStyle>
            <a:lvl1pPr marL="0" indent="0">
              <a:buNone/>
              <a:defRPr sz="1800">
                <a:latin typeface="Myriad Pro sg" panose="020B0503030403020204" pitchFamily="34" charset="0"/>
              </a:defRPr>
            </a:lvl1pPr>
            <a:lvl2pPr>
              <a:defRPr sz="1600">
                <a:latin typeface="Myriad Pro sg" panose="020B0503030403020204" pitchFamily="34" charset="0"/>
              </a:defRPr>
            </a:lvl2pPr>
            <a:lvl3pPr>
              <a:defRPr sz="1400">
                <a:latin typeface="Myriad Pro sg" panose="020B0503030403020204" pitchFamily="34" charset="0"/>
              </a:defRPr>
            </a:lvl3pPr>
            <a:lvl4pPr>
              <a:defRPr sz="1200">
                <a:latin typeface="Myriad Pro sg" panose="020B0503030403020204" pitchFamily="34" charset="0"/>
              </a:defRPr>
            </a:lvl4pPr>
            <a:lvl5pPr>
              <a:defRPr sz="1200">
                <a:latin typeface="Myriad Pro sg"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6956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972A89B-105D-D194-E4C0-70081552B998}"/>
              </a:ext>
            </a:extLst>
          </p:cNvPr>
          <p:cNvGraphicFramePr>
            <a:graphicFrameLocks noChangeAspect="1"/>
          </p:cNvGraphicFramePr>
          <p:nvPr userDrawn="1">
            <p:custDataLst>
              <p:tags r:id="rId1"/>
            </p:custDataLst>
            <p:extLst>
              <p:ext uri="{D42A27DB-BD31-4B8C-83A1-F6EECF244321}">
                <p14:modId xmlns:p14="http://schemas.microsoft.com/office/powerpoint/2010/main" val="23051344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6" name="think-cell data - do not delete" hidden="1">
                        <a:extLst>
                          <a:ext uri="{FF2B5EF4-FFF2-40B4-BE49-F238E27FC236}">
                            <a16:creationId xmlns:a16="http://schemas.microsoft.com/office/drawing/2014/main" id="{D972A89B-105D-D194-E4C0-70081552B99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10972800" cy="357129"/>
          </a:xfrm>
        </p:spPr>
        <p:txBody>
          <a:bodyPr vert="horz"/>
          <a:lstStyle>
            <a:lvl1pPr>
              <a:defRPr sz="2000" b="1" i="0">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3" name="Picture 2" descr="A green logo on a black background&#10;&#10;Description automatically generated">
            <a:extLst>
              <a:ext uri="{FF2B5EF4-FFF2-40B4-BE49-F238E27FC236}">
                <a16:creationId xmlns:a16="http://schemas.microsoft.com/office/drawing/2014/main" id="{13BFF856-750B-3A5C-3AED-0B5A33DCBC4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55602" y="265908"/>
            <a:ext cx="2080100" cy="719612"/>
          </a:xfrm>
          <a:prstGeom prst="rect">
            <a:avLst/>
          </a:prstGeom>
        </p:spPr>
      </p:pic>
      <p:sp>
        <p:nvSpPr>
          <p:cNvPr id="4" name="Rectangle 3">
            <a:extLst>
              <a:ext uri="{FF2B5EF4-FFF2-40B4-BE49-F238E27FC236}">
                <a16:creationId xmlns:a16="http://schemas.microsoft.com/office/drawing/2014/main" id="{87E36C13-06FA-38DA-7691-DC818D63FAA3}"/>
              </a:ext>
            </a:extLst>
          </p:cNvPr>
          <p:cNvSpPr/>
          <p:nvPr userDrawn="1"/>
        </p:nvSpPr>
        <p:spPr>
          <a:xfrm>
            <a:off x="563527" y="723012"/>
            <a:ext cx="978195" cy="20934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C15FCD58-07E4-0F59-9355-A3AF604ABFB0}"/>
              </a:ext>
            </a:extLst>
          </p:cNvPr>
          <p:cNvCxnSpPr>
            <a:cxnSpLocks/>
          </p:cNvCxnSpPr>
          <p:nvPr userDrawn="1"/>
        </p:nvCxnSpPr>
        <p:spPr>
          <a:xfrm>
            <a:off x="616379" y="735466"/>
            <a:ext cx="900845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9457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10" name="Picture 9" descr="A green logo on a black background&#10;&#10;Description automatically generated">
            <a:extLst>
              <a:ext uri="{FF2B5EF4-FFF2-40B4-BE49-F238E27FC236}">
                <a16:creationId xmlns:a16="http://schemas.microsoft.com/office/drawing/2014/main" id="{A310994A-2B5B-2CCE-A2AF-B4364B9A1FA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41119" y="4907281"/>
            <a:ext cx="3644055" cy="1260663"/>
          </a:xfrm>
          <a:prstGeom prst="rect">
            <a:avLst/>
          </a:prstGeom>
        </p:spPr>
      </p:pic>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21056831">
            <a:off x="3517302" y="3022227"/>
            <a:ext cx="767959" cy="90348"/>
          </a:xfrm>
          <a:prstGeom prst="rect">
            <a:avLst/>
          </a:prstGeom>
        </p:spPr>
      </p:pic>
    </p:spTree>
    <p:extLst>
      <p:ext uri="{BB962C8B-B14F-4D97-AF65-F5344CB8AC3E}">
        <p14:creationId xmlns:p14="http://schemas.microsoft.com/office/powerpoint/2010/main" val="3946461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1200" i="1">
                <a:solidFill>
                  <a:schemeClr val="bg2"/>
                </a:solidFill>
              </a:defRPr>
            </a:lvl1pPr>
          </a:lstStyle>
          <a:p>
            <a:pPr lvl="0"/>
            <a:r>
              <a:rPr lang="en-GB"/>
              <a:t>Sahara Business Leader Retreat - Retreat 33 for Growth Spree</a:t>
            </a:r>
          </a:p>
          <a:p>
            <a:pPr lvl="0"/>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4" name="Picture 3" descr="A logo with a black background&#10;&#10;Description automatically generated">
            <a:extLst>
              <a:ext uri="{FF2B5EF4-FFF2-40B4-BE49-F238E27FC236}">
                <a16:creationId xmlns:a16="http://schemas.microsoft.com/office/drawing/2014/main" id="{BF5D93AC-F243-A682-6741-0D9FB73DCDA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3100" t="19829" r="6482" b="22743"/>
          <a:stretch/>
        </p:blipFill>
        <p:spPr>
          <a:xfrm>
            <a:off x="10237944" y="183357"/>
            <a:ext cx="1533768" cy="937614"/>
          </a:xfrm>
          <a:prstGeom prst="rect">
            <a:avLst/>
          </a:prstGeom>
        </p:spPr>
      </p:pic>
    </p:spTree>
    <p:extLst>
      <p:ext uri="{BB962C8B-B14F-4D97-AF65-F5344CB8AC3E}">
        <p14:creationId xmlns:p14="http://schemas.microsoft.com/office/powerpoint/2010/main" val="3674812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42A60A7-B7F2-5983-A697-50E37EFAE7EA}"/>
              </a:ext>
            </a:extLst>
          </p:cNvPr>
          <p:cNvGraphicFramePr>
            <a:graphicFrameLocks noChangeAspect="1"/>
          </p:cNvGraphicFramePr>
          <p:nvPr userDrawn="1">
            <p:custDataLst>
              <p:tags r:id="rId1"/>
            </p:custDataLst>
            <p:extLst>
              <p:ext uri="{D42A27DB-BD31-4B8C-83A1-F6EECF244321}">
                <p14:modId xmlns:p14="http://schemas.microsoft.com/office/powerpoint/2010/main" val="30172563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7" name="think-cell data - do not delete" hidden="1">
                        <a:extLst>
                          <a:ext uri="{FF2B5EF4-FFF2-40B4-BE49-F238E27FC236}">
                            <a16:creationId xmlns:a16="http://schemas.microsoft.com/office/drawing/2014/main" id="{D42A60A7-B7F2-5983-A697-50E37EFAE7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10972800" cy="357129"/>
          </a:xfrm>
        </p:spPr>
        <p:txBody>
          <a:bodyPr vert="horz"/>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Rectangle 4">
            <a:extLst>
              <a:ext uri="{FF2B5EF4-FFF2-40B4-BE49-F238E27FC236}">
                <a16:creationId xmlns:a16="http://schemas.microsoft.com/office/drawing/2014/main" id="{91F5FD12-8974-DC7A-4A0A-DA6F8657294F}"/>
              </a:ext>
            </a:extLst>
          </p:cNvPr>
          <p:cNvSpPr/>
          <p:nvPr userDrawn="1"/>
        </p:nvSpPr>
        <p:spPr>
          <a:xfrm>
            <a:off x="609600" y="760396"/>
            <a:ext cx="728312" cy="1443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4" name="Straight Connector 3">
            <a:extLst>
              <a:ext uri="{FF2B5EF4-FFF2-40B4-BE49-F238E27FC236}">
                <a16:creationId xmlns:a16="http://schemas.microsoft.com/office/drawing/2014/main" id="{D43859A5-025E-B743-F3D0-1F16289EAE24}"/>
              </a:ext>
            </a:extLst>
          </p:cNvPr>
          <p:cNvCxnSpPr/>
          <p:nvPr userDrawn="1"/>
        </p:nvCxnSpPr>
        <p:spPr>
          <a:xfrm>
            <a:off x="609600" y="818147"/>
            <a:ext cx="4674669" cy="0"/>
          </a:xfrm>
          <a:prstGeom prst="line">
            <a:avLst/>
          </a:prstGeom>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68187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1800853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329F-21B3-D17B-A12A-285486D5C1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7963E59-1450-6757-004D-86D509DFD0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174E527-FBF0-A2A1-7879-0A0075CD1B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8FF26C-853D-0FD7-606A-E187D11F0C44}"/>
              </a:ext>
            </a:extLst>
          </p:cNvPr>
          <p:cNvSpPr>
            <a:spLocks noGrp="1"/>
          </p:cNvSpPr>
          <p:nvPr>
            <p:ph type="dt" sz="half" idx="10"/>
          </p:nvPr>
        </p:nvSpPr>
        <p:spPr/>
        <p:txBody>
          <a:bodyPr/>
          <a:lstStyle/>
          <a:p>
            <a:fld id="{492DC11B-5BE2-44B4-B014-042C03B76BE6}" type="datetimeFigureOut">
              <a:rPr lang="en-GB" smtClean="0"/>
              <a:t>27/10/2026</a:t>
            </a:fld>
            <a:endParaRPr lang="en-GB"/>
          </a:p>
        </p:txBody>
      </p:sp>
      <p:sp>
        <p:nvSpPr>
          <p:cNvPr id="6" name="Footer Placeholder 5">
            <a:extLst>
              <a:ext uri="{FF2B5EF4-FFF2-40B4-BE49-F238E27FC236}">
                <a16:creationId xmlns:a16="http://schemas.microsoft.com/office/drawing/2014/main" id="{55F4FA94-B4A3-AA29-1EC3-B45764DB04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AC86A3-E303-25CD-E8A0-A834B7118A68}"/>
              </a:ext>
            </a:extLst>
          </p:cNvPr>
          <p:cNvSpPr>
            <a:spLocks noGrp="1"/>
          </p:cNvSpPr>
          <p:nvPr>
            <p:ph type="sldNum" sz="quarter" idx="12"/>
          </p:nvPr>
        </p:nvSpPr>
        <p:spPr/>
        <p:txBody>
          <a:bodyPr/>
          <a:lstStyle/>
          <a:p>
            <a:fld id="{45317F32-2645-4D95-873C-62707405C61E}" type="slidenum">
              <a:rPr lang="en-GB" smtClean="0"/>
              <a:t>‹#›</a:t>
            </a:fld>
            <a:endParaRPr lang="en-GB"/>
          </a:p>
        </p:txBody>
      </p:sp>
    </p:spTree>
    <p:extLst>
      <p:ext uri="{BB962C8B-B14F-4D97-AF65-F5344CB8AC3E}">
        <p14:creationId xmlns:p14="http://schemas.microsoft.com/office/powerpoint/2010/main" val="2046144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1800"/>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18134886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928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2635655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257721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363933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1743808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2868111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35005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07718B-DD0D-4E02-A449-23A426DAF4AA}" type="datetimeFigureOut">
              <a:rPr lang="en-NG" smtClean="0"/>
              <a:t>27/10/2026</a:t>
            </a:fld>
            <a:endParaRPr lang="en-NG"/>
          </a:p>
        </p:txBody>
      </p:sp>
      <p:sp>
        <p:nvSpPr>
          <p:cNvPr id="5" name="Footer Placeholder 4"/>
          <p:cNvSpPr>
            <a:spLocks noGrp="1"/>
          </p:cNvSpPr>
          <p:nvPr>
            <p:ph type="ftr" sz="quarter" idx="11"/>
          </p:nvPr>
        </p:nvSpPr>
        <p:spPr/>
        <p:txBody>
          <a:bodyPr/>
          <a:lstStyle/>
          <a:p>
            <a:endParaRPr lang="en-NG"/>
          </a:p>
        </p:txBody>
      </p:sp>
      <p:sp>
        <p:nvSpPr>
          <p:cNvPr id="6" name="Slide Number Placeholder 5"/>
          <p:cNvSpPr>
            <a:spLocks noGrp="1"/>
          </p:cNvSpPr>
          <p:nvPr>
            <p:ph type="sldNum" sz="quarter" idx="12"/>
          </p:nvPr>
        </p:nvSpPr>
        <p:spPr/>
        <p:txBody>
          <a:bodyPr/>
          <a:lstStyle/>
          <a:p>
            <a:fld id="{113F71E5-D46B-4CEE-93D7-B89AB73A647B}" type="slidenum">
              <a:rPr lang="en-NG" smtClean="0"/>
              <a:t>‹#›</a:t>
            </a:fld>
            <a:endParaRPr lang="en-NG"/>
          </a:p>
        </p:txBody>
      </p:sp>
    </p:spTree>
    <p:extLst>
      <p:ext uri="{BB962C8B-B14F-4D97-AF65-F5344CB8AC3E}">
        <p14:creationId xmlns:p14="http://schemas.microsoft.com/office/powerpoint/2010/main" val="30421913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9744530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22099998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911655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809291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CCB8619-3FCC-0EF8-E258-77211AE9EE24}"/>
              </a:ext>
            </a:extLst>
          </p:cNvPr>
          <p:cNvGraphicFramePr>
            <a:graphicFrameLocks noChangeAspect="1"/>
          </p:cNvGraphicFramePr>
          <p:nvPr userDrawn="1">
            <p:custDataLst>
              <p:tags r:id="rId1"/>
            </p:custDataLst>
            <p:extLst>
              <p:ext uri="{D42A27DB-BD31-4B8C-83A1-F6EECF244321}">
                <p14:modId xmlns:p14="http://schemas.microsoft.com/office/powerpoint/2010/main" val="1301439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50" progId="TCLayout.ActiveDocument.1">
                  <p:embed/>
                </p:oleObj>
              </mc:Choice>
              <mc:Fallback>
                <p:oleObj name="thinkcell Slide" r:id="rId3" imgW="349" imgH="350" progId="TCLayout.ActiveDocument.1">
                  <p:embed/>
                  <p:pic>
                    <p:nvPicPr>
                      <p:cNvPr id="4" name="Object 3" hidden="1">
                        <a:extLst>
                          <a:ext uri="{FF2B5EF4-FFF2-40B4-BE49-F238E27FC236}">
                            <a16:creationId xmlns:a16="http://schemas.microsoft.com/office/drawing/2014/main" id="{ACCB8619-3FCC-0EF8-E258-77211AE9EE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Placeholder 1">
            <a:extLst>
              <a:ext uri="{FF2B5EF4-FFF2-40B4-BE49-F238E27FC236}">
                <a16:creationId xmlns:a16="http://schemas.microsoft.com/office/drawing/2014/main" id="{CA9EE022-1F91-8EF9-007F-7CEE235FD9C2}"/>
              </a:ext>
            </a:extLst>
          </p:cNvPr>
          <p:cNvSpPr>
            <a:spLocks noGrp="1"/>
          </p:cNvSpPr>
          <p:nvPr>
            <p:ph type="title"/>
          </p:nvPr>
        </p:nvSpPr>
        <p:spPr>
          <a:xfrm>
            <a:off x="403200" y="258578"/>
            <a:ext cx="10087200" cy="387798"/>
          </a:xfrm>
          <a:prstGeom prst="rect">
            <a:avLst/>
          </a:prstGeom>
        </p:spPr>
        <p:txBody>
          <a:bodyPr vert="horz" wrap="square" lIns="0" tIns="0" rIns="0" bIns="0" rtlCol="0" anchor="t" anchorCtr="0">
            <a:spAutoFit/>
          </a:bodyPr>
          <a:lstStyle>
            <a:lvl1pPr rtl="0">
              <a:defRPr>
                <a:latin typeface="+mj-lt"/>
                <a:cs typeface="+mj-cs"/>
              </a:defRPr>
            </a:lvl1pPr>
          </a:lstStyle>
          <a:p>
            <a:r>
              <a:rPr lang="en-US"/>
              <a:t>Click to edit Master title style</a:t>
            </a:r>
          </a:p>
        </p:txBody>
      </p:sp>
    </p:spTree>
    <p:extLst>
      <p:ext uri="{BB962C8B-B14F-4D97-AF65-F5344CB8AC3E}">
        <p14:creationId xmlns:p14="http://schemas.microsoft.com/office/powerpoint/2010/main" val="340824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10" name="Picture 9" descr="A green logo on a black background&#10;&#10;Description automatically generated">
            <a:extLst>
              <a:ext uri="{FF2B5EF4-FFF2-40B4-BE49-F238E27FC236}">
                <a16:creationId xmlns:a16="http://schemas.microsoft.com/office/drawing/2014/main" id="{A310994A-2B5B-2CCE-A2AF-B4364B9A1FA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41119" y="4907281"/>
            <a:ext cx="3644055" cy="1260663"/>
          </a:xfrm>
          <a:prstGeom prst="rect">
            <a:avLst/>
          </a:prstGeom>
        </p:spPr>
      </p:pic>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21056831">
            <a:off x="3517302" y="3022227"/>
            <a:ext cx="767959" cy="90348"/>
          </a:xfrm>
          <a:prstGeom prst="rect">
            <a:avLst/>
          </a:prstGeom>
        </p:spPr>
      </p:pic>
    </p:spTree>
    <p:extLst>
      <p:ext uri="{BB962C8B-B14F-4D97-AF65-F5344CB8AC3E}">
        <p14:creationId xmlns:p14="http://schemas.microsoft.com/office/powerpoint/2010/main" val="8004313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10972800"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3" name="Picture 2" descr="A green logo on a black background&#10;&#10;Description automatically generated">
            <a:extLst>
              <a:ext uri="{FF2B5EF4-FFF2-40B4-BE49-F238E27FC236}">
                <a16:creationId xmlns:a16="http://schemas.microsoft.com/office/drawing/2014/main" id="{13BFF856-750B-3A5C-3AED-0B5A33DCBC4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2802" y="93397"/>
            <a:ext cx="2080100" cy="719612"/>
          </a:xfrm>
          <a:prstGeom prst="rect">
            <a:avLst/>
          </a:prstGeom>
        </p:spPr>
      </p:pic>
      <p:sp>
        <p:nvSpPr>
          <p:cNvPr id="4" name="Rectangle 3">
            <a:extLst>
              <a:ext uri="{FF2B5EF4-FFF2-40B4-BE49-F238E27FC236}">
                <a16:creationId xmlns:a16="http://schemas.microsoft.com/office/drawing/2014/main" id="{0E010550-E892-78EC-91C5-15275B6D3A77}"/>
              </a:ext>
            </a:extLst>
          </p:cNvPr>
          <p:cNvSpPr/>
          <p:nvPr userDrawn="1"/>
        </p:nvSpPr>
        <p:spPr>
          <a:xfrm>
            <a:off x="609600" y="757684"/>
            <a:ext cx="654424" cy="11065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6992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8A756493-37E0-4FC8-B2DD-6C8A7126B2D5}"/>
              </a:ext>
            </a:extLst>
          </p:cNvPr>
          <p:cNvSpPr>
            <a:spLocks noGrp="1"/>
          </p:cNvSpPr>
          <p:nvPr>
            <p:ph type="sldNum" sz="quarter" idx="12"/>
          </p:nvPr>
        </p:nvSpPr>
        <p:spPr>
          <a:xfrm>
            <a:off x="577908" y="6415074"/>
            <a:ext cx="2844800" cy="365125"/>
          </a:xfrm>
        </p:spPr>
        <p:txBody>
          <a:bodyPr/>
          <a:lstStyle/>
          <a:p>
            <a:pPr>
              <a:defRPr/>
            </a:pPr>
            <a:r>
              <a:rPr lang="en-GB" sz="900">
                <a:solidFill>
                  <a:schemeClr val="bg1"/>
                </a:solidFill>
              </a:rPr>
              <a:t>Pg. </a:t>
            </a:r>
            <a:fld id="{6B74B2CD-3F8D-4BAA-B13C-9D759E50380F}" type="slidenum">
              <a:rPr lang="en-GB" sz="900" smtClean="0">
                <a:solidFill>
                  <a:schemeClr val="bg1"/>
                </a:solidFill>
              </a:rPr>
              <a:pPr>
                <a:defRPr/>
              </a:pPr>
              <a:t>‹#›</a:t>
            </a:fld>
            <a:r>
              <a:rPr lang="en-GB" sz="900">
                <a:solidFill>
                  <a:schemeClr val="bg1"/>
                </a:solidFill>
              </a:rPr>
              <a:t>  |  </a:t>
            </a:r>
            <a:r>
              <a:rPr lang="en-GB" sz="900" b="0">
                <a:solidFill>
                  <a:schemeClr val="bg1"/>
                </a:solidFill>
              </a:rPr>
              <a:t>25 years of bringing energy to life</a:t>
            </a:r>
          </a:p>
        </p:txBody>
      </p:sp>
    </p:spTree>
    <p:extLst>
      <p:ext uri="{BB962C8B-B14F-4D97-AF65-F5344CB8AC3E}">
        <p14:creationId xmlns:p14="http://schemas.microsoft.com/office/powerpoint/2010/main" val="14070470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611510" y="792213"/>
            <a:ext cx="11580487" cy="6065786"/>
          </a:xfrm>
          <a:prstGeom prst="rect">
            <a:avLst/>
          </a:prstGeom>
        </p:spPr>
      </p:pic>
      <p:pic>
        <p:nvPicPr>
          <p:cNvPr id="17" name="bg object 17"/>
          <p:cNvPicPr/>
          <p:nvPr/>
        </p:nvPicPr>
        <p:blipFill>
          <a:blip r:embed="rId3" cstate="print"/>
          <a:stretch>
            <a:fillRect/>
          </a:stretch>
        </p:blipFill>
        <p:spPr>
          <a:xfrm>
            <a:off x="10012680" y="92964"/>
            <a:ext cx="2080259" cy="719327"/>
          </a:xfrm>
          <a:prstGeom prst="rect">
            <a:avLst/>
          </a:prstGeom>
        </p:spPr>
      </p:pic>
      <p:sp>
        <p:nvSpPr>
          <p:cNvPr id="2" name="Holder 2"/>
          <p:cNvSpPr>
            <a:spLocks noGrp="1"/>
          </p:cNvSpPr>
          <p:nvPr>
            <p:ph type="title"/>
          </p:nvPr>
        </p:nvSpPr>
        <p:spPr/>
        <p:txBody>
          <a:bodyPr lIns="0" tIns="0" rIns="0" bIns="0"/>
          <a:lstStyle>
            <a:lvl1pPr>
              <a:defRPr sz="2800" b="1" i="0">
                <a:solidFill>
                  <a:srgbClr val="FF000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defRPr sz="1050" b="1" i="1">
                <a:solidFill>
                  <a:schemeClr val="bg1"/>
                </a:solidFill>
                <a:latin typeface="Arial"/>
                <a:cs typeface="Arial"/>
              </a:defRPr>
            </a:lvl1pPr>
          </a:lstStyle>
          <a:p>
            <a:pPr marL="38100">
              <a:lnSpc>
                <a:spcPts val="1100"/>
              </a:lnSpc>
            </a:pPr>
            <a:fld id="{81D60167-4931-47E6-BA6A-407CBD079E47}" type="slidenum">
              <a:rPr spc="-15" dirty="0"/>
              <a:t>‹#›</a:t>
            </a:fld>
            <a:endParaRPr spc="-15"/>
          </a:p>
        </p:txBody>
      </p:sp>
    </p:spTree>
    <p:extLst>
      <p:ext uri="{BB962C8B-B14F-4D97-AF65-F5344CB8AC3E}">
        <p14:creationId xmlns:p14="http://schemas.microsoft.com/office/powerpoint/2010/main" val="23646077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A0780-A6F0-ED79-F009-0CA6EC1652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B91158-0CE9-DC3F-D777-780DDBD270F9}"/>
              </a:ext>
            </a:extLst>
          </p:cNvPr>
          <p:cNvSpPr>
            <a:spLocks noGrp="1"/>
          </p:cNvSpPr>
          <p:nvPr>
            <p:ph type="dt" sz="half" idx="10"/>
          </p:nvPr>
        </p:nvSpPr>
        <p:spPr/>
        <p:txBody>
          <a:bodyPr/>
          <a:lstStyle/>
          <a:p>
            <a:fld id="{D68397D9-0635-46F0-9F02-7971A63D1EA7}" type="datetimeFigureOut">
              <a:rPr lang="en-US" smtClean="0"/>
              <a:t>10/27/2026</a:t>
            </a:fld>
            <a:endParaRPr lang="en-US"/>
          </a:p>
        </p:txBody>
      </p:sp>
      <p:sp>
        <p:nvSpPr>
          <p:cNvPr id="4" name="Footer Placeholder 3">
            <a:extLst>
              <a:ext uri="{FF2B5EF4-FFF2-40B4-BE49-F238E27FC236}">
                <a16:creationId xmlns:a16="http://schemas.microsoft.com/office/drawing/2014/main" id="{4EA407B0-32EF-A096-0201-A2EC628207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228E37-8309-5EAC-45A4-C6ECB606EB8A}"/>
              </a:ext>
            </a:extLst>
          </p:cNvPr>
          <p:cNvSpPr>
            <a:spLocks noGrp="1"/>
          </p:cNvSpPr>
          <p:nvPr>
            <p:ph type="sldNum" sz="quarter" idx="12"/>
          </p:nvPr>
        </p:nvSpPr>
        <p:spPr/>
        <p:txBody>
          <a:bodyPr/>
          <a:lstStyle/>
          <a:p>
            <a:fld id="{23FBD891-FE39-4FAE-ACBE-4E416D603FE4}" type="slidenum">
              <a:rPr lang="en-US" smtClean="0"/>
              <a:t>‹#›</a:t>
            </a:fld>
            <a:endParaRPr lang="en-US"/>
          </a:p>
        </p:txBody>
      </p:sp>
    </p:spTree>
    <p:extLst>
      <p:ext uri="{BB962C8B-B14F-4D97-AF65-F5344CB8AC3E}">
        <p14:creationId xmlns:p14="http://schemas.microsoft.com/office/powerpoint/2010/main" val="1044736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1800"/>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4840599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F1CE-D403-5055-DB6D-A77CDE1DA68A}"/>
              </a:ext>
            </a:extLst>
          </p:cNvPr>
          <p:cNvSpPr>
            <a:spLocks noGrp="1"/>
          </p:cNvSpPr>
          <p:nvPr>
            <p:ph type="title" hasCustomPrompt="1"/>
          </p:nvPr>
        </p:nvSpPr>
        <p:spPr>
          <a:xfrm>
            <a:off x="609600" y="274639"/>
            <a:ext cx="9521952" cy="357129"/>
          </a:xfrm>
        </p:spPr>
        <p:txBody>
          <a:bodyPr/>
          <a:lstStyle>
            <a:lvl1pPr>
              <a:defRPr sz="2000" b="1">
                <a:solidFill>
                  <a:srgbClr val="FF0000"/>
                </a:solidFill>
              </a:defRPr>
            </a:lvl1pPr>
          </a:lstStyle>
          <a:p>
            <a:r>
              <a:rPr lang="en-US"/>
              <a:t>Header Title (Replace Text)</a:t>
            </a:r>
            <a:endParaRPr lang="en-NG"/>
          </a:p>
        </p:txBody>
      </p:sp>
      <p:sp>
        <p:nvSpPr>
          <p:cNvPr id="8" name="Slide Number Placeholder 7">
            <a:extLst>
              <a:ext uri="{FF2B5EF4-FFF2-40B4-BE49-F238E27FC236}">
                <a16:creationId xmlns:a16="http://schemas.microsoft.com/office/drawing/2014/main" id="{43BC3730-820B-E0B5-6A70-A90268547B24}"/>
              </a:ext>
            </a:extLst>
          </p:cNvPr>
          <p:cNvSpPr>
            <a:spLocks noGrp="1"/>
          </p:cNvSpPr>
          <p:nvPr>
            <p:ph type="sldNum" sz="quarter" idx="12"/>
          </p:nvPr>
        </p:nvSpPr>
        <p:spPr>
          <a:xfrm>
            <a:off x="8327505" y="6492081"/>
            <a:ext cx="2844800" cy="182563"/>
          </a:xfrm>
        </p:spPr>
        <p:txBody>
          <a:bodyPr/>
          <a:lstStyle>
            <a:lvl1pPr>
              <a:defRPr sz="1050">
                <a:solidFill>
                  <a:schemeClr val="bg2"/>
                </a:solidFill>
              </a:defRPr>
            </a:lvl1pPr>
          </a:lstStyle>
          <a:p>
            <a:pPr>
              <a:defRPr/>
            </a:pPr>
            <a:fld id="{3CACDF98-7A26-422B-B2B5-AB37EF74F8B8}" type="slidenum">
              <a:rPr lang="en-US" smtClean="0"/>
              <a:pPr>
                <a:defRPr/>
              </a:pPr>
              <a:t>‹#›</a:t>
            </a:fld>
            <a:endParaRPr lang="en-US"/>
          </a:p>
        </p:txBody>
      </p:sp>
      <p:sp>
        <p:nvSpPr>
          <p:cNvPr id="10" name="Text Placeholder 9">
            <a:extLst>
              <a:ext uri="{FF2B5EF4-FFF2-40B4-BE49-F238E27FC236}">
                <a16:creationId xmlns:a16="http://schemas.microsoft.com/office/drawing/2014/main" id="{D436CEAD-FCA5-C5E4-BDA3-F0C30304C1B1}"/>
              </a:ext>
            </a:extLst>
          </p:cNvPr>
          <p:cNvSpPr>
            <a:spLocks noGrp="1"/>
          </p:cNvSpPr>
          <p:nvPr>
            <p:ph type="body" sz="quarter" idx="13" hasCustomPrompt="1"/>
          </p:nvPr>
        </p:nvSpPr>
        <p:spPr>
          <a:xfrm>
            <a:off x="4112685" y="6491288"/>
            <a:ext cx="4000500" cy="182562"/>
          </a:xfrm>
        </p:spPr>
        <p:txBody>
          <a:bodyPr/>
          <a:lstStyle>
            <a:lvl1pPr marL="0" indent="0">
              <a:buNone/>
              <a:defRPr sz="900" i="1">
                <a:solidFill>
                  <a:schemeClr val="bg2"/>
                </a:solidFill>
              </a:defRPr>
            </a:lvl1pPr>
          </a:lstStyle>
          <a:p>
            <a:pPr lvl="0"/>
            <a:r>
              <a:rPr lang="en-US"/>
              <a:t>Presentation Title</a:t>
            </a:r>
            <a:endParaRPr lang="en-NG"/>
          </a:p>
        </p:txBody>
      </p:sp>
      <p:sp>
        <p:nvSpPr>
          <p:cNvPr id="12" name="Text Placeholder 11">
            <a:extLst>
              <a:ext uri="{FF2B5EF4-FFF2-40B4-BE49-F238E27FC236}">
                <a16:creationId xmlns:a16="http://schemas.microsoft.com/office/drawing/2014/main" id="{9A1A9A1A-3265-A924-A66B-C00973B0B001}"/>
              </a:ext>
            </a:extLst>
          </p:cNvPr>
          <p:cNvSpPr>
            <a:spLocks noGrp="1"/>
          </p:cNvSpPr>
          <p:nvPr>
            <p:ph type="body" sz="quarter" idx="14"/>
          </p:nvPr>
        </p:nvSpPr>
        <p:spPr>
          <a:xfrm>
            <a:off x="609601" y="1104900"/>
            <a:ext cx="10130367" cy="4548188"/>
          </a:xfrm>
        </p:spPr>
        <p:txBody>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pic>
        <p:nvPicPr>
          <p:cNvPr id="5" name="Picture 4" descr="A number on a black background&#10;&#10;AI-generated content may be incorrect.">
            <a:extLst>
              <a:ext uri="{FF2B5EF4-FFF2-40B4-BE49-F238E27FC236}">
                <a16:creationId xmlns:a16="http://schemas.microsoft.com/office/drawing/2014/main" id="{3DFDE634-6A23-A185-AD48-02C9BCE495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74531" y="171412"/>
            <a:ext cx="2182424" cy="920710"/>
          </a:xfrm>
          <a:prstGeom prst="rect">
            <a:avLst/>
          </a:prstGeom>
        </p:spPr>
      </p:pic>
    </p:spTree>
    <p:extLst>
      <p:ext uri="{BB962C8B-B14F-4D97-AF65-F5344CB8AC3E}">
        <p14:creationId xmlns:p14="http://schemas.microsoft.com/office/powerpoint/2010/main" val="25754043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GB"/>
          </a:p>
        </p:txBody>
      </p:sp>
      <p:sp>
        <p:nvSpPr>
          <p:cNvPr id="6" name="Rectangle 5"/>
          <p:cNvSpPr>
            <a:spLocks noGrp="1" noChangeArrowheads="1"/>
          </p:cNvSpPr>
          <p:nvPr>
            <p:ph type="ftr" sz="quarter" idx="11"/>
          </p:nvPr>
        </p:nvSpPr>
        <p:spPr/>
        <p:txBody>
          <a:bodyPr/>
          <a:lstStyle>
            <a:lvl1pPr>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pPr>
              <a:defRPr/>
            </a:pPr>
            <a:fld id="{6B74B2CD-3F8D-4BAA-B13C-9D759E50380F}" type="slidenum">
              <a:rPr lang="en-GB"/>
              <a:pPr>
                <a:defRPr/>
              </a:pPr>
              <a:t>‹#›</a:t>
            </a:fld>
            <a:endParaRPr lang="en-GB"/>
          </a:p>
        </p:txBody>
      </p:sp>
    </p:spTree>
    <p:extLst>
      <p:ext uri="{BB962C8B-B14F-4D97-AF65-F5344CB8AC3E}">
        <p14:creationId xmlns:p14="http://schemas.microsoft.com/office/powerpoint/2010/main" val="31156847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4215697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1BAB59-4F22-0E12-2793-54C032AB833D}"/>
              </a:ext>
            </a:extLst>
          </p:cNvPr>
          <p:cNvSpPr/>
          <p:nvPr userDrawn="1"/>
        </p:nvSpPr>
        <p:spPr>
          <a:xfrm rot="20985646">
            <a:off x="3470751" y="2996360"/>
            <a:ext cx="861060" cy="142082"/>
          </a:xfrm>
          <a:prstGeom prst="rect">
            <a:avLst/>
          </a:prstGeom>
          <a:solidFill>
            <a:srgbClr val="FEF8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sz="800"/>
          </a:p>
        </p:txBody>
      </p:sp>
      <p:sp>
        <p:nvSpPr>
          <p:cNvPr id="15" name="Text Placeholder 14">
            <a:extLst>
              <a:ext uri="{FF2B5EF4-FFF2-40B4-BE49-F238E27FC236}">
                <a16:creationId xmlns:a16="http://schemas.microsoft.com/office/drawing/2014/main" id="{98BA46D6-73FB-7BAA-15C5-24E3AA48CF66}"/>
              </a:ext>
            </a:extLst>
          </p:cNvPr>
          <p:cNvSpPr>
            <a:spLocks noGrp="1"/>
          </p:cNvSpPr>
          <p:nvPr>
            <p:ph type="body" sz="quarter" idx="10" hasCustomPrompt="1"/>
          </p:nvPr>
        </p:nvSpPr>
        <p:spPr>
          <a:xfrm>
            <a:off x="7570125" y="3540443"/>
            <a:ext cx="3557193" cy="349913"/>
          </a:xfrm>
        </p:spPr>
        <p:txBody>
          <a:bodyPr/>
          <a:lstStyle>
            <a:lvl1pPr marL="0" indent="0" algn="r">
              <a:buNone/>
              <a:defRPr sz="2000" b="1">
                <a:solidFill>
                  <a:schemeClr val="accent1"/>
                </a:solidFill>
                <a:latin typeface="+mj-lt"/>
              </a:defRPr>
            </a:lvl1pPr>
          </a:lstStyle>
          <a:p>
            <a:pPr lvl="0"/>
            <a:r>
              <a:rPr lang="en-US"/>
              <a:t>Presentation Title</a:t>
            </a:r>
            <a:endParaRPr lang="en-NG"/>
          </a:p>
        </p:txBody>
      </p:sp>
      <p:sp>
        <p:nvSpPr>
          <p:cNvPr id="16" name="Text Placeholder 14">
            <a:extLst>
              <a:ext uri="{FF2B5EF4-FFF2-40B4-BE49-F238E27FC236}">
                <a16:creationId xmlns:a16="http://schemas.microsoft.com/office/drawing/2014/main" id="{338ACFAF-D7A7-9D9A-B3A9-EFE7095A38A5}"/>
              </a:ext>
            </a:extLst>
          </p:cNvPr>
          <p:cNvSpPr>
            <a:spLocks noGrp="1"/>
          </p:cNvSpPr>
          <p:nvPr>
            <p:ph type="body" sz="quarter" idx="11" hasCustomPrompt="1"/>
          </p:nvPr>
        </p:nvSpPr>
        <p:spPr>
          <a:xfrm>
            <a:off x="7570124" y="4241484"/>
            <a:ext cx="3557193" cy="205826"/>
          </a:xfrm>
        </p:spPr>
        <p:txBody>
          <a:bodyPr/>
          <a:lstStyle>
            <a:lvl1pPr marL="0" indent="0" algn="r">
              <a:buNone/>
              <a:defRPr sz="1200" b="1">
                <a:solidFill>
                  <a:schemeClr val="tx1"/>
                </a:solidFill>
                <a:latin typeface="+mj-lt"/>
              </a:defRPr>
            </a:lvl1pPr>
          </a:lstStyle>
          <a:p>
            <a:pPr lvl="0"/>
            <a:r>
              <a:rPr lang="en-US"/>
              <a:t>Presenting Unit/Department</a:t>
            </a:r>
            <a:endParaRPr lang="en-NG"/>
          </a:p>
        </p:txBody>
      </p:sp>
      <p:sp>
        <p:nvSpPr>
          <p:cNvPr id="17" name="Text Placeholder 14">
            <a:extLst>
              <a:ext uri="{FF2B5EF4-FFF2-40B4-BE49-F238E27FC236}">
                <a16:creationId xmlns:a16="http://schemas.microsoft.com/office/drawing/2014/main" id="{FCAB9802-9CFE-5B0D-3896-2C2E64AD2056}"/>
              </a:ext>
            </a:extLst>
          </p:cNvPr>
          <p:cNvSpPr>
            <a:spLocks noGrp="1"/>
          </p:cNvSpPr>
          <p:nvPr>
            <p:ph type="body" sz="quarter" idx="12" hasCustomPrompt="1"/>
          </p:nvPr>
        </p:nvSpPr>
        <p:spPr>
          <a:xfrm>
            <a:off x="7570122" y="4516584"/>
            <a:ext cx="3557193" cy="205826"/>
          </a:xfrm>
        </p:spPr>
        <p:txBody>
          <a:bodyPr/>
          <a:lstStyle>
            <a:lvl1pPr marL="0" indent="0" algn="r">
              <a:buNone/>
              <a:defRPr sz="1050" b="1">
                <a:solidFill>
                  <a:schemeClr val="tx1">
                    <a:lumMod val="50000"/>
                    <a:lumOff val="50000"/>
                  </a:schemeClr>
                </a:solidFill>
                <a:latin typeface="+mj-lt"/>
              </a:defRPr>
            </a:lvl1pPr>
          </a:lstStyle>
          <a:p>
            <a:pPr lvl="0"/>
            <a:r>
              <a:rPr lang="en-US"/>
              <a:t>Date</a:t>
            </a:r>
            <a:endParaRPr lang="en-NG"/>
          </a:p>
        </p:txBody>
      </p:sp>
      <p:pic>
        <p:nvPicPr>
          <p:cNvPr id="3" name="Picture 2" descr="A logo with a black background&#10;&#10;Description automatically generated">
            <a:extLst>
              <a:ext uri="{FF2B5EF4-FFF2-40B4-BE49-F238E27FC236}">
                <a16:creationId xmlns:a16="http://schemas.microsoft.com/office/drawing/2014/main" id="{3F3D88B0-EAEC-0C72-0798-E20A287566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4686" y="4722410"/>
            <a:ext cx="2516356" cy="1663326"/>
          </a:xfrm>
          <a:prstGeom prst="rect">
            <a:avLst/>
          </a:prstGeom>
        </p:spPr>
      </p:pic>
      <p:sp>
        <p:nvSpPr>
          <p:cNvPr id="4" name="Rectangle 3">
            <a:extLst>
              <a:ext uri="{FF2B5EF4-FFF2-40B4-BE49-F238E27FC236}">
                <a16:creationId xmlns:a16="http://schemas.microsoft.com/office/drawing/2014/main" id="{6CE035C9-771C-B51E-C16E-10F967F3577A}"/>
              </a:ext>
            </a:extLst>
          </p:cNvPr>
          <p:cNvSpPr/>
          <p:nvPr userDrawn="1"/>
        </p:nvSpPr>
        <p:spPr>
          <a:xfrm>
            <a:off x="1476587" y="4907280"/>
            <a:ext cx="2926080" cy="1330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G"/>
          </a:p>
        </p:txBody>
      </p:sp>
      <p:pic>
        <p:nvPicPr>
          <p:cNvPr id="7" name="Graphic 6">
            <a:extLst>
              <a:ext uri="{FF2B5EF4-FFF2-40B4-BE49-F238E27FC236}">
                <a16:creationId xmlns:a16="http://schemas.microsoft.com/office/drawing/2014/main" id="{62416008-CC8F-EDFB-C2CE-680437D7AAB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56831">
            <a:off x="3517302" y="3022227"/>
            <a:ext cx="767959" cy="90348"/>
          </a:xfrm>
          <a:prstGeom prst="rect">
            <a:avLst/>
          </a:prstGeom>
        </p:spPr>
      </p:pic>
      <p:pic>
        <p:nvPicPr>
          <p:cNvPr id="8" name="Picture 7" descr="A number on a black background&#10;&#10;AI-generated content may be incorrect.">
            <a:extLst>
              <a:ext uri="{FF2B5EF4-FFF2-40B4-BE49-F238E27FC236}">
                <a16:creationId xmlns:a16="http://schemas.microsoft.com/office/drawing/2014/main" id="{60BA3B2B-E95A-B4DD-6D34-D1AA0C8D323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2432" y="4344398"/>
            <a:ext cx="5043424" cy="2127695"/>
          </a:xfrm>
          <a:prstGeom prst="rect">
            <a:avLst/>
          </a:prstGeom>
        </p:spPr>
      </p:pic>
    </p:spTree>
    <p:extLst>
      <p:ext uri="{BB962C8B-B14F-4D97-AF65-F5344CB8AC3E}">
        <p14:creationId xmlns:p14="http://schemas.microsoft.com/office/powerpoint/2010/main" val="2685367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10C1-BBD9-F700-11FD-1BB53F59EA1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6B47BBB-ADE1-232E-4517-E37D7BE6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814ACF8-EF96-5F92-BC88-5DB966807FE9}"/>
              </a:ext>
            </a:extLst>
          </p:cNvPr>
          <p:cNvSpPr>
            <a:spLocks noGrp="1"/>
          </p:cNvSpPr>
          <p:nvPr>
            <p:ph type="dt" sz="half" idx="10"/>
          </p:nvPr>
        </p:nvSpPr>
        <p:spPr/>
        <p:txBody>
          <a:bodyPr/>
          <a:lstStyle/>
          <a:p>
            <a:fld id="{C240B81C-6AFF-4C73-A00D-4593BC2C0FC2}" type="datetimeFigureOut">
              <a:rPr lang="en-GB" smtClean="0"/>
              <a:t>27/10/2026</a:t>
            </a:fld>
            <a:endParaRPr lang="en-GB"/>
          </a:p>
        </p:txBody>
      </p:sp>
      <p:sp>
        <p:nvSpPr>
          <p:cNvPr id="5" name="Footer Placeholder 4">
            <a:extLst>
              <a:ext uri="{FF2B5EF4-FFF2-40B4-BE49-F238E27FC236}">
                <a16:creationId xmlns:a16="http://schemas.microsoft.com/office/drawing/2014/main" id="{E98F3648-25C1-B805-00F3-ED3C5BC6EA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901889-E01C-E4EF-077B-E86B9246D283}"/>
              </a:ext>
            </a:extLst>
          </p:cNvPr>
          <p:cNvSpPr>
            <a:spLocks noGrp="1"/>
          </p:cNvSpPr>
          <p:nvPr>
            <p:ph type="sldNum" sz="quarter" idx="12"/>
          </p:nvPr>
        </p:nvSpPr>
        <p:spPr/>
        <p:txBody>
          <a:bodyPr/>
          <a:lstStyle/>
          <a:p>
            <a:fld id="{2EB47BA4-61D6-4FB8-BC3C-ECA1C3968DA3}" type="slidenum">
              <a:rPr lang="en-GB" smtClean="0"/>
              <a:t>‹#›</a:t>
            </a:fld>
            <a:endParaRPr lang="en-GB"/>
          </a:p>
        </p:txBody>
      </p:sp>
    </p:spTree>
    <p:extLst>
      <p:ext uri="{BB962C8B-B14F-4D97-AF65-F5344CB8AC3E}">
        <p14:creationId xmlns:p14="http://schemas.microsoft.com/office/powerpoint/2010/main" val="4013880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7.xml"/><Relationship Id="rId7"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3.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theme" Target="../theme/theme3.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image" Target="../media/image1.emf"/><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oleObject" Target="../embeddings/oleObject5.bin"/><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tags" Target="../tags/tag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ags" Target="../tags/tag10.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23.em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oleObject" Target="../embeddings/oleObject9.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A10C552-5D64-75BC-EF3C-6A4800417F65}"/>
              </a:ext>
            </a:extLst>
          </p:cNvPr>
          <p:cNvGraphicFramePr>
            <a:graphicFrameLocks noChangeAspect="1"/>
          </p:cNvGraphicFramePr>
          <p:nvPr userDrawn="1">
            <p:custDataLst>
              <p:tags r:id="rId6"/>
            </p:custDataLst>
            <p:extLst>
              <p:ext uri="{D42A27DB-BD31-4B8C-83A1-F6EECF244321}">
                <p14:modId xmlns:p14="http://schemas.microsoft.com/office/powerpoint/2010/main" val="3318993981"/>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7" imgW="473" imgH="473" progId="TCLayout.ActiveDocument.1">
                  <p:embed/>
                </p:oleObj>
              </mc:Choice>
              <mc:Fallback>
                <p:oleObj name="thinkcell Slide" r:id="rId7" imgW="473" imgH="473" progId="TCLayout.ActiveDocument.1">
                  <p:embed/>
                  <p:pic>
                    <p:nvPicPr>
                      <p:cNvPr id="3" name="think-cell data - do not delete" hidden="1">
                        <a:extLst>
                          <a:ext uri="{FF2B5EF4-FFF2-40B4-BE49-F238E27FC236}">
                            <a16:creationId xmlns:a16="http://schemas.microsoft.com/office/drawing/2014/main" id="{3A10C552-5D64-75BC-EF3C-6A4800417F65}"/>
                          </a:ext>
                        </a:extLst>
                      </p:cNvPr>
                      <p:cNvPicPr/>
                      <p:nvPr/>
                    </p:nvPicPr>
                    <p:blipFill>
                      <a:blip r:embed="rId8"/>
                      <a:stretch>
                        <a:fillRect/>
                      </a:stretch>
                    </p:blipFill>
                    <p:spPr>
                      <a:xfrm>
                        <a:off x="2118" y="1588"/>
                        <a:ext cx="2117" cy="1588"/>
                      </a:xfrm>
                      <a:prstGeom prst="rect">
                        <a:avLst/>
                      </a:prstGeom>
                    </p:spPr>
                  </p:pic>
                </p:oleObj>
              </mc:Fallback>
            </mc:AlternateContent>
          </a:graphicData>
        </a:graphic>
      </p:graphicFrame>
      <p:sp>
        <p:nvSpPr>
          <p:cNvPr id="38914"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38915"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0" tIns="0" rIns="0" bIns="0" rtlCol="0" anchor="t" anchorCtr="0"/>
          <a:lstStyle>
            <a:lvl1pPr algn="l" fontAlgn="auto">
              <a:spcBef>
                <a:spcPts val="0"/>
              </a:spcBef>
              <a:spcAft>
                <a:spcPts val="0"/>
              </a:spcAft>
              <a:defRPr sz="900" baseline="0">
                <a:solidFill>
                  <a:schemeClr val="tx2"/>
                </a:solidFill>
                <a:latin typeface="Myriad Pro sg" pitchFamily="34" charset="0"/>
                <a:cs typeface="+mn-cs"/>
              </a:defRPr>
            </a:lvl1pPr>
          </a:lstStyle>
          <a:p>
            <a:pPr>
              <a:defRPr/>
            </a:pPr>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0" tIns="0" rIns="0" bIns="0" rtlCol="0" anchor="t" anchorCtr="0"/>
          <a:lstStyle>
            <a:lvl1pPr algn="l" fontAlgn="auto">
              <a:spcBef>
                <a:spcPts val="0"/>
              </a:spcBef>
              <a:spcAft>
                <a:spcPts val="0"/>
              </a:spcAft>
              <a:defRPr sz="900" baseline="0">
                <a:solidFill>
                  <a:schemeClr val="tx2"/>
                </a:solidFill>
                <a:latin typeface="Myriad Pro sg"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0" tIns="0" rIns="0" bIns="0" rtlCol="0" anchor="t" anchorCtr="0"/>
          <a:lstStyle>
            <a:lvl1pPr algn="l" fontAlgn="auto">
              <a:spcBef>
                <a:spcPts val="0"/>
              </a:spcBef>
              <a:spcAft>
                <a:spcPts val="0"/>
              </a:spcAft>
              <a:defRPr sz="1800" b="1" i="1" baseline="0">
                <a:solidFill>
                  <a:schemeClr val="tx2"/>
                </a:solidFill>
                <a:latin typeface="Myriad Pro sg" pitchFamily="34" charset="0"/>
                <a:cs typeface="+mn-cs"/>
              </a:defRPr>
            </a:lvl1pPr>
          </a:lstStyle>
          <a:p>
            <a:pPr>
              <a:defRPr/>
            </a:pPr>
            <a:fld id="{3CACDF98-7A26-422B-B2B5-AB37EF74F8B8}" type="slidenum">
              <a:rPr lang="en-US"/>
              <a:pPr>
                <a:defRPr/>
              </a:pPr>
              <a:t>‹#›</a:t>
            </a:fld>
            <a:endParaRPr lang="en-US"/>
          </a:p>
        </p:txBody>
      </p:sp>
    </p:spTree>
    <p:extLst>
      <p:ext uri="{BB962C8B-B14F-4D97-AF65-F5344CB8AC3E}">
        <p14:creationId xmlns:p14="http://schemas.microsoft.com/office/powerpoint/2010/main" val="144325396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Lst>
  <p:hf hdr="0" ftr="0" dt="0"/>
  <p:txStyles>
    <p:titleStyle>
      <a:lvl1pPr algn="l" defTabSz="457200" rtl="0" eaLnBrk="1" fontAlgn="base" hangingPunct="1">
        <a:spcBef>
          <a:spcPct val="0"/>
        </a:spcBef>
        <a:spcAft>
          <a:spcPct val="0"/>
        </a:spcAft>
        <a:defRPr sz="2400" i="1" kern="1200">
          <a:solidFill>
            <a:schemeClr val="tx1"/>
          </a:solidFill>
          <a:latin typeface="Myriad Pro sg" pitchFamily="34" charset="0"/>
          <a:ea typeface="+mj-ea"/>
          <a:cs typeface="+mj-cs"/>
        </a:defRPr>
      </a:lvl1pPr>
      <a:lvl2pPr algn="l" defTabSz="457200" rtl="0" eaLnBrk="1" fontAlgn="base" hangingPunct="1">
        <a:spcBef>
          <a:spcPct val="0"/>
        </a:spcBef>
        <a:spcAft>
          <a:spcPct val="0"/>
        </a:spcAft>
        <a:defRPr sz="2400" i="1">
          <a:solidFill>
            <a:schemeClr val="tx1"/>
          </a:solidFill>
          <a:latin typeface="Myriad Pro sg"/>
        </a:defRPr>
      </a:lvl2pPr>
      <a:lvl3pPr algn="l" defTabSz="457200" rtl="0" eaLnBrk="1" fontAlgn="base" hangingPunct="1">
        <a:spcBef>
          <a:spcPct val="0"/>
        </a:spcBef>
        <a:spcAft>
          <a:spcPct val="0"/>
        </a:spcAft>
        <a:defRPr sz="2400" i="1">
          <a:solidFill>
            <a:schemeClr val="tx1"/>
          </a:solidFill>
          <a:latin typeface="Myriad Pro sg"/>
        </a:defRPr>
      </a:lvl3pPr>
      <a:lvl4pPr algn="l" defTabSz="457200" rtl="0" eaLnBrk="1" fontAlgn="base" hangingPunct="1">
        <a:spcBef>
          <a:spcPct val="0"/>
        </a:spcBef>
        <a:spcAft>
          <a:spcPct val="0"/>
        </a:spcAft>
        <a:defRPr sz="2400" i="1">
          <a:solidFill>
            <a:schemeClr val="tx1"/>
          </a:solidFill>
          <a:latin typeface="Myriad Pro sg"/>
        </a:defRPr>
      </a:lvl4pPr>
      <a:lvl5pPr algn="l" defTabSz="457200" rtl="0" eaLnBrk="1" fontAlgn="base" hangingPunct="1">
        <a:spcBef>
          <a:spcPct val="0"/>
        </a:spcBef>
        <a:spcAft>
          <a:spcPct val="0"/>
        </a:spcAft>
        <a:defRPr sz="2400" i="1">
          <a:solidFill>
            <a:schemeClr val="tx1"/>
          </a:solidFill>
          <a:latin typeface="Myriad Pro sg"/>
        </a:defRPr>
      </a:lvl5pPr>
      <a:lvl6pPr marL="457200" algn="l" defTabSz="457200" rtl="0" eaLnBrk="1" fontAlgn="base" hangingPunct="1">
        <a:spcBef>
          <a:spcPct val="0"/>
        </a:spcBef>
        <a:spcAft>
          <a:spcPct val="0"/>
        </a:spcAft>
        <a:defRPr sz="2400" i="1">
          <a:solidFill>
            <a:schemeClr val="tx1"/>
          </a:solidFill>
          <a:latin typeface="Myriad Pro sg"/>
        </a:defRPr>
      </a:lvl6pPr>
      <a:lvl7pPr marL="914400" algn="l" defTabSz="457200" rtl="0" eaLnBrk="1" fontAlgn="base" hangingPunct="1">
        <a:spcBef>
          <a:spcPct val="0"/>
        </a:spcBef>
        <a:spcAft>
          <a:spcPct val="0"/>
        </a:spcAft>
        <a:defRPr sz="2400" i="1">
          <a:solidFill>
            <a:schemeClr val="tx1"/>
          </a:solidFill>
          <a:latin typeface="Myriad Pro sg"/>
        </a:defRPr>
      </a:lvl7pPr>
      <a:lvl8pPr marL="1371600" algn="l" defTabSz="457200" rtl="0" eaLnBrk="1" fontAlgn="base" hangingPunct="1">
        <a:spcBef>
          <a:spcPct val="0"/>
        </a:spcBef>
        <a:spcAft>
          <a:spcPct val="0"/>
        </a:spcAft>
        <a:defRPr sz="2400" i="1">
          <a:solidFill>
            <a:schemeClr val="tx1"/>
          </a:solidFill>
          <a:latin typeface="Myriad Pro sg"/>
        </a:defRPr>
      </a:lvl8pPr>
      <a:lvl9pPr marL="1828800" algn="l" defTabSz="457200" rtl="0" eaLnBrk="1" fontAlgn="base" hangingPunct="1">
        <a:spcBef>
          <a:spcPct val="0"/>
        </a:spcBef>
        <a:spcAft>
          <a:spcPct val="0"/>
        </a:spcAft>
        <a:defRPr sz="2400" i="1">
          <a:solidFill>
            <a:schemeClr val="tx1"/>
          </a:solidFill>
          <a:latin typeface="Myriad Pro sg"/>
        </a:defRPr>
      </a:lvl9pPr>
    </p:titleStyle>
    <p:bodyStyle>
      <a:lvl1pPr marL="342900" indent="-342900" algn="l" defTabSz="457200" rtl="0" eaLnBrk="1" fontAlgn="base" hangingPunct="1">
        <a:spcBef>
          <a:spcPct val="20000"/>
        </a:spcBef>
        <a:spcAft>
          <a:spcPct val="0"/>
        </a:spcAft>
        <a:buFont typeface="Myriad Pro sgBold Italic"/>
        <a:buChar char="•"/>
        <a:defRPr sz="3200" kern="1200">
          <a:solidFill>
            <a:schemeClr val="tx1"/>
          </a:solidFill>
          <a:latin typeface="Myriad Pro sg" pitchFamily="34" charset="0"/>
          <a:ea typeface="+mn-ea"/>
          <a:cs typeface="+mn-cs"/>
        </a:defRPr>
      </a:lvl1pPr>
      <a:lvl2pPr marL="358775" indent="-215900" algn="l" defTabSz="457200" rtl="0" eaLnBrk="1" fontAlgn="base" hangingPunct="1">
        <a:spcBef>
          <a:spcPts val="450"/>
        </a:spcBef>
        <a:spcAft>
          <a:spcPct val="0"/>
        </a:spcAft>
        <a:buSzPct val="120000"/>
        <a:buFont typeface="Myriad Pro sg"/>
        <a:buChar char="•"/>
        <a:defRPr sz="2800" b="1" i="1" kern="1200">
          <a:solidFill>
            <a:schemeClr val="tx2"/>
          </a:solidFill>
          <a:latin typeface="Myriad Pro sg" pitchFamily="34" charset="0"/>
          <a:ea typeface="+mn-ea"/>
          <a:cs typeface="+mn-cs"/>
        </a:defRPr>
      </a:lvl2pPr>
      <a:lvl3pPr marL="539750" indent="-215900" algn="l" defTabSz="457200" rtl="0" eaLnBrk="1" fontAlgn="base" hangingPunct="1">
        <a:spcBef>
          <a:spcPts val="450"/>
        </a:spcBef>
        <a:spcAft>
          <a:spcPct val="0"/>
        </a:spcAft>
        <a:buClr>
          <a:schemeClr val="tx2"/>
        </a:buClr>
        <a:buSzPct val="80000"/>
        <a:buFont typeface="Myriad Pro sg"/>
        <a:buAutoNum type="arabicPeriod"/>
        <a:defRPr sz="2400" b="1" i="1" kern="1200">
          <a:solidFill>
            <a:schemeClr val="tx2"/>
          </a:solidFill>
          <a:latin typeface="Myriad Pro sg" pitchFamily="34" charset="0"/>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43D4534-1275-27CE-44B5-4EDF8097C4D0}"/>
              </a:ext>
            </a:extLst>
          </p:cNvPr>
          <p:cNvGraphicFramePr>
            <a:graphicFrameLocks/>
          </p:cNvGraphicFramePr>
          <p:nvPr userDrawn="1">
            <p:custDataLst>
              <p:tags r:id="rId6"/>
            </p:custDataLst>
            <p:extLst>
              <p:ext uri="{D42A27DB-BD31-4B8C-83A1-F6EECF244321}">
                <p14:modId xmlns:p14="http://schemas.microsoft.com/office/powerpoint/2010/main" val="4137158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95" imgH="394" progId="TCLayout.ActiveDocument.1">
                  <p:embed/>
                </p:oleObj>
              </mc:Choice>
              <mc:Fallback>
                <p:oleObj name="thinkcell Slide" r:id="rId7" imgW="395" imgH="394" progId="TCLayout.ActiveDocument.1">
                  <p:embed/>
                  <p:pic>
                    <p:nvPicPr>
                      <p:cNvPr id="3" name="think-cell data - do not delete" hidden="1">
                        <a:extLst>
                          <a:ext uri="{FF2B5EF4-FFF2-40B4-BE49-F238E27FC236}">
                            <a16:creationId xmlns:a16="http://schemas.microsoft.com/office/drawing/2014/main" id="{543D4534-1275-27CE-44B5-4EDF8097C4D0}"/>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8914" name="Title Placeholder 1"/>
          <p:cNvSpPr>
            <a:spLocks noGrp="1"/>
          </p:cNvSpPr>
          <p:nvPr>
            <p:ph type="title"/>
          </p:nvPr>
        </p:nvSpPr>
        <p:spPr bwMode="auto">
          <a:xfrm>
            <a:off x="609601" y="274638"/>
            <a:ext cx="10972800"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38915" name="Text Placeholder 2"/>
          <p:cNvSpPr>
            <a:spLocks noGrp="1"/>
          </p:cNvSpPr>
          <p:nvPr>
            <p:ph type="body" idx="1"/>
          </p:nvPr>
        </p:nvSpPr>
        <p:spPr bwMode="auto">
          <a:xfrm>
            <a:off x="609601" y="1600201"/>
            <a:ext cx="109728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endParaRPr 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0" rIns="0" bIns="0" rtlCol="0" anchor="t" anchorCtr="0"/>
          <a:lstStyle>
            <a:lvl1pPr algn="l" fontAlgn="auto">
              <a:spcBef>
                <a:spcPts val="0"/>
              </a:spcBef>
              <a:spcAft>
                <a:spcPts val="0"/>
              </a:spcAft>
              <a:defRPr sz="842" baseline="0">
                <a:solidFill>
                  <a:schemeClr val="tx2"/>
                </a:solidFill>
                <a:latin typeface="Myriad Pro sg" pitchFamily="34" charset="0"/>
                <a:cs typeface="+mn-cs"/>
              </a:defRPr>
            </a:lvl1pPr>
          </a:lstStyle>
          <a:p>
            <a:pPr>
              <a:defRPr/>
            </a:pPr>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0" tIns="0" rIns="0" bIns="0" rtlCol="0" anchor="t" anchorCtr="0"/>
          <a:lstStyle>
            <a:lvl1pPr algn="l" fontAlgn="auto">
              <a:spcBef>
                <a:spcPts val="0"/>
              </a:spcBef>
              <a:spcAft>
                <a:spcPts val="0"/>
              </a:spcAft>
              <a:defRPr sz="842" baseline="0">
                <a:solidFill>
                  <a:schemeClr val="tx2"/>
                </a:solidFill>
                <a:latin typeface="Myriad Pro sg"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0" rIns="0" bIns="0" rtlCol="0" anchor="t" anchorCtr="0"/>
          <a:lstStyle>
            <a:lvl1pPr algn="l" fontAlgn="auto">
              <a:spcBef>
                <a:spcPts val="0"/>
              </a:spcBef>
              <a:spcAft>
                <a:spcPts val="0"/>
              </a:spcAft>
              <a:defRPr sz="1685" b="1" i="1" baseline="0">
                <a:solidFill>
                  <a:schemeClr val="tx2"/>
                </a:solidFill>
                <a:latin typeface="Myriad Pro sg" pitchFamily="34" charset="0"/>
                <a:cs typeface="+mn-cs"/>
              </a:defRPr>
            </a:lvl1pPr>
          </a:lstStyle>
          <a:p>
            <a:pPr>
              <a:defRPr/>
            </a:pPr>
            <a:fld id="{3CACDF98-7A26-422B-B2B5-AB37EF74F8B8}" type="slidenum">
              <a:rPr lang="en-US"/>
              <a:pPr>
                <a:defRPr/>
              </a:pPr>
              <a:t>‹#›</a:t>
            </a:fld>
            <a:endParaRPr lang="en-US"/>
          </a:p>
        </p:txBody>
      </p:sp>
    </p:spTree>
    <p:extLst>
      <p:ext uri="{BB962C8B-B14F-4D97-AF65-F5344CB8AC3E}">
        <p14:creationId xmlns:p14="http://schemas.microsoft.com/office/powerpoint/2010/main" val="1321222416"/>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Lst>
  <p:hf hdr="0" ftr="0" dt="0"/>
  <p:txStyles>
    <p:titleStyle>
      <a:lvl1pPr algn="l" defTabSz="427796" rtl="0" eaLnBrk="1" fontAlgn="base" hangingPunct="1">
        <a:spcBef>
          <a:spcPct val="0"/>
        </a:spcBef>
        <a:spcAft>
          <a:spcPct val="0"/>
        </a:spcAft>
        <a:defRPr sz="2246" i="1" kern="1200">
          <a:solidFill>
            <a:schemeClr val="tx1"/>
          </a:solidFill>
          <a:latin typeface="Myriad Pro sg" pitchFamily="34" charset="0"/>
          <a:ea typeface="+mj-ea"/>
          <a:cs typeface="+mj-cs"/>
        </a:defRPr>
      </a:lvl1pPr>
      <a:lvl2pPr algn="l" defTabSz="427796" rtl="0" eaLnBrk="1" fontAlgn="base" hangingPunct="1">
        <a:spcBef>
          <a:spcPct val="0"/>
        </a:spcBef>
        <a:spcAft>
          <a:spcPct val="0"/>
        </a:spcAft>
        <a:defRPr sz="2246" i="1">
          <a:solidFill>
            <a:schemeClr val="tx1"/>
          </a:solidFill>
          <a:latin typeface="Myriad Pro sg"/>
        </a:defRPr>
      </a:lvl2pPr>
      <a:lvl3pPr algn="l" defTabSz="427796" rtl="0" eaLnBrk="1" fontAlgn="base" hangingPunct="1">
        <a:spcBef>
          <a:spcPct val="0"/>
        </a:spcBef>
        <a:spcAft>
          <a:spcPct val="0"/>
        </a:spcAft>
        <a:defRPr sz="2246" i="1">
          <a:solidFill>
            <a:schemeClr val="tx1"/>
          </a:solidFill>
          <a:latin typeface="Myriad Pro sg"/>
        </a:defRPr>
      </a:lvl3pPr>
      <a:lvl4pPr algn="l" defTabSz="427796" rtl="0" eaLnBrk="1" fontAlgn="base" hangingPunct="1">
        <a:spcBef>
          <a:spcPct val="0"/>
        </a:spcBef>
        <a:spcAft>
          <a:spcPct val="0"/>
        </a:spcAft>
        <a:defRPr sz="2246" i="1">
          <a:solidFill>
            <a:schemeClr val="tx1"/>
          </a:solidFill>
          <a:latin typeface="Myriad Pro sg"/>
        </a:defRPr>
      </a:lvl4pPr>
      <a:lvl5pPr algn="l" defTabSz="427796" rtl="0" eaLnBrk="1" fontAlgn="base" hangingPunct="1">
        <a:spcBef>
          <a:spcPct val="0"/>
        </a:spcBef>
        <a:spcAft>
          <a:spcPct val="0"/>
        </a:spcAft>
        <a:defRPr sz="2246" i="1">
          <a:solidFill>
            <a:schemeClr val="tx1"/>
          </a:solidFill>
          <a:latin typeface="Myriad Pro sg"/>
        </a:defRPr>
      </a:lvl5pPr>
      <a:lvl6pPr marL="427796" algn="l" defTabSz="427796" rtl="0" eaLnBrk="1" fontAlgn="base" hangingPunct="1">
        <a:spcBef>
          <a:spcPct val="0"/>
        </a:spcBef>
        <a:spcAft>
          <a:spcPct val="0"/>
        </a:spcAft>
        <a:defRPr sz="2246" i="1">
          <a:solidFill>
            <a:schemeClr val="tx1"/>
          </a:solidFill>
          <a:latin typeface="Myriad Pro sg"/>
        </a:defRPr>
      </a:lvl6pPr>
      <a:lvl7pPr marL="855592" algn="l" defTabSz="427796" rtl="0" eaLnBrk="1" fontAlgn="base" hangingPunct="1">
        <a:spcBef>
          <a:spcPct val="0"/>
        </a:spcBef>
        <a:spcAft>
          <a:spcPct val="0"/>
        </a:spcAft>
        <a:defRPr sz="2246" i="1">
          <a:solidFill>
            <a:schemeClr val="tx1"/>
          </a:solidFill>
          <a:latin typeface="Myriad Pro sg"/>
        </a:defRPr>
      </a:lvl7pPr>
      <a:lvl8pPr marL="1283388" algn="l" defTabSz="427796" rtl="0" eaLnBrk="1" fontAlgn="base" hangingPunct="1">
        <a:spcBef>
          <a:spcPct val="0"/>
        </a:spcBef>
        <a:spcAft>
          <a:spcPct val="0"/>
        </a:spcAft>
        <a:defRPr sz="2246" i="1">
          <a:solidFill>
            <a:schemeClr val="tx1"/>
          </a:solidFill>
          <a:latin typeface="Myriad Pro sg"/>
        </a:defRPr>
      </a:lvl8pPr>
      <a:lvl9pPr marL="1711184" algn="l" defTabSz="427796" rtl="0" eaLnBrk="1" fontAlgn="base" hangingPunct="1">
        <a:spcBef>
          <a:spcPct val="0"/>
        </a:spcBef>
        <a:spcAft>
          <a:spcPct val="0"/>
        </a:spcAft>
        <a:defRPr sz="2246" i="1">
          <a:solidFill>
            <a:schemeClr val="tx1"/>
          </a:solidFill>
          <a:latin typeface="Myriad Pro sg"/>
        </a:defRPr>
      </a:lvl9pPr>
    </p:titleStyle>
    <p:bodyStyle>
      <a:lvl1pPr marL="320847" indent="-320847" algn="l" defTabSz="427796" rtl="0" eaLnBrk="1" fontAlgn="base" hangingPunct="1">
        <a:spcBef>
          <a:spcPct val="20000"/>
        </a:spcBef>
        <a:spcAft>
          <a:spcPct val="0"/>
        </a:spcAft>
        <a:buFont typeface="Myriad Pro sgBold Italic"/>
        <a:buChar char="•"/>
        <a:defRPr sz="2994" kern="1200">
          <a:solidFill>
            <a:schemeClr val="tx1"/>
          </a:solidFill>
          <a:latin typeface="Myriad Pro sg" pitchFamily="34" charset="0"/>
          <a:ea typeface="+mn-ea"/>
          <a:cs typeface="+mn-cs"/>
        </a:defRPr>
      </a:lvl1pPr>
      <a:lvl2pPr marL="335701" indent="-202015" algn="l" defTabSz="427796" rtl="0" eaLnBrk="1" fontAlgn="base" hangingPunct="1">
        <a:spcBef>
          <a:spcPts val="421"/>
        </a:spcBef>
        <a:spcAft>
          <a:spcPct val="0"/>
        </a:spcAft>
        <a:buSzPct val="120000"/>
        <a:buFont typeface="Myriad Pro sg"/>
        <a:buChar char="•"/>
        <a:defRPr sz="2620" b="1" i="1" kern="1200">
          <a:solidFill>
            <a:schemeClr val="tx2"/>
          </a:solidFill>
          <a:latin typeface="Myriad Pro sg" pitchFamily="34" charset="0"/>
          <a:ea typeface="+mn-ea"/>
          <a:cs typeface="+mn-cs"/>
        </a:defRPr>
      </a:lvl2pPr>
      <a:lvl3pPr marL="505037" indent="-202015" algn="l" defTabSz="427796" rtl="0" eaLnBrk="1" fontAlgn="base" hangingPunct="1">
        <a:spcBef>
          <a:spcPts val="421"/>
        </a:spcBef>
        <a:spcAft>
          <a:spcPct val="0"/>
        </a:spcAft>
        <a:buClr>
          <a:schemeClr val="tx2"/>
        </a:buClr>
        <a:buSzPct val="80000"/>
        <a:buFont typeface="Myriad Pro sg"/>
        <a:buAutoNum type="arabicPeriod"/>
        <a:defRPr sz="2246" b="1" i="1" kern="1200">
          <a:solidFill>
            <a:schemeClr val="tx2"/>
          </a:solidFill>
          <a:latin typeface="Myriad Pro sg" pitchFamily="34" charset="0"/>
          <a:ea typeface="+mn-ea"/>
          <a:cs typeface="+mn-cs"/>
        </a:defRPr>
      </a:lvl3pPr>
      <a:lvl4pPr marL="1497286" indent="-213898" algn="l" defTabSz="427796" rtl="0" eaLnBrk="1" fontAlgn="base" hangingPunct="1">
        <a:spcBef>
          <a:spcPct val="20000"/>
        </a:spcBef>
        <a:spcAft>
          <a:spcPct val="0"/>
        </a:spcAft>
        <a:buFont typeface="Arial" charset="0"/>
        <a:buChar char="–"/>
        <a:defRPr sz="1872" kern="1200">
          <a:solidFill>
            <a:schemeClr val="tx2"/>
          </a:solidFill>
          <a:latin typeface="Myriad Pro sgBold Italic"/>
          <a:ea typeface="+mn-ea"/>
          <a:cs typeface="+mn-cs"/>
        </a:defRPr>
      </a:lvl4pPr>
      <a:lvl5pPr marL="1925082" indent="-213898" algn="l" defTabSz="427796" rtl="0" eaLnBrk="1" fontAlgn="base" hangingPunct="1">
        <a:spcBef>
          <a:spcPct val="20000"/>
        </a:spcBef>
        <a:spcAft>
          <a:spcPct val="0"/>
        </a:spcAft>
        <a:buFont typeface="Arial" charset="0"/>
        <a:buChar char="»"/>
        <a:defRPr sz="1872" kern="1200">
          <a:solidFill>
            <a:schemeClr val="tx2"/>
          </a:solidFill>
          <a:latin typeface="Myriad Pro sgBold Italic"/>
          <a:ea typeface="+mn-ea"/>
          <a:cs typeface="+mn-cs"/>
        </a:defRPr>
      </a:lvl5pPr>
      <a:lvl6pPr marL="2352878" indent="-213898" algn="l" defTabSz="427796" rtl="0" eaLnBrk="1" latinLnBrk="0" hangingPunct="1">
        <a:spcBef>
          <a:spcPct val="20000"/>
        </a:spcBef>
        <a:buFont typeface="Arial"/>
        <a:buChar char="•"/>
        <a:defRPr sz="1872" kern="1200">
          <a:solidFill>
            <a:schemeClr val="tx1"/>
          </a:solidFill>
          <a:latin typeface="+mn-lt"/>
          <a:ea typeface="+mn-ea"/>
          <a:cs typeface="+mn-cs"/>
        </a:defRPr>
      </a:lvl6pPr>
      <a:lvl7pPr marL="2780674" indent="-213898" algn="l" defTabSz="427796" rtl="0" eaLnBrk="1" latinLnBrk="0" hangingPunct="1">
        <a:spcBef>
          <a:spcPct val="20000"/>
        </a:spcBef>
        <a:buFont typeface="Arial"/>
        <a:buChar char="•"/>
        <a:defRPr sz="1872" kern="1200">
          <a:solidFill>
            <a:schemeClr val="tx1"/>
          </a:solidFill>
          <a:latin typeface="+mn-lt"/>
          <a:ea typeface="+mn-ea"/>
          <a:cs typeface="+mn-cs"/>
        </a:defRPr>
      </a:lvl7pPr>
      <a:lvl8pPr marL="3208470" indent="-213898" algn="l" defTabSz="427796" rtl="0" eaLnBrk="1" latinLnBrk="0" hangingPunct="1">
        <a:spcBef>
          <a:spcPct val="20000"/>
        </a:spcBef>
        <a:buFont typeface="Arial"/>
        <a:buChar char="•"/>
        <a:defRPr sz="1872" kern="1200">
          <a:solidFill>
            <a:schemeClr val="tx1"/>
          </a:solidFill>
          <a:latin typeface="+mn-lt"/>
          <a:ea typeface="+mn-ea"/>
          <a:cs typeface="+mn-cs"/>
        </a:defRPr>
      </a:lvl8pPr>
      <a:lvl9pPr marL="3636266" indent="-213898" algn="l" defTabSz="427796" rtl="0" eaLnBrk="1" latinLnBrk="0" hangingPunct="1">
        <a:spcBef>
          <a:spcPct val="20000"/>
        </a:spcBef>
        <a:buFont typeface="Arial"/>
        <a:buChar char="•"/>
        <a:defRPr sz="1872" kern="1200">
          <a:solidFill>
            <a:schemeClr val="tx1"/>
          </a:solidFill>
          <a:latin typeface="+mn-lt"/>
          <a:ea typeface="+mn-ea"/>
          <a:cs typeface="+mn-cs"/>
        </a:defRPr>
      </a:lvl9pPr>
    </p:bodyStyle>
    <p:otherStyle>
      <a:defPPr>
        <a:defRPr lang="en-US"/>
      </a:defPPr>
      <a:lvl1pPr marL="0" algn="l" defTabSz="427796" rtl="0" eaLnBrk="1" latinLnBrk="0" hangingPunct="1">
        <a:defRPr sz="1685" kern="1200">
          <a:solidFill>
            <a:schemeClr val="tx1"/>
          </a:solidFill>
          <a:latin typeface="+mn-lt"/>
          <a:ea typeface="+mn-ea"/>
          <a:cs typeface="+mn-cs"/>
        </a:defRPr>
      </a:lvl1pPr>
      <a:lvl2pPr marL="427796" algn="l" defTabSz="427796" rtl="0" eaLnBrk="1" latinLnBrk="0" hangingPunct="1">
        <a:defRPr sz="1685" kern="1200">
          <a:solidFill>
            <a:schemeClr val="tx1"/>
          </a:solidFill>
          <a:latin typeface="+mn-lt"/>
          <a:ea typeface="+mn-ea"/>
          <a:cs typeface="+mn-cs"/>
        </a:defRPr>
      </a:lvl2pPr>
      <a:lvl3pPr marL="855592" algn="l" defTabSz="427796" rtl="0" eaLnBrk="1" latinLnBrk="0" hangingPunct="1">
        <a:defRPr sz="1685" kern="1200">
          <a:solidFill>
            <a:schemeClr val="tx1"/>
          </a:solidFill>
          <a:latin typeface="+mn-lt"/>
          <a:ea typeface="+mn-ea"/>
          <a:cs typeface="+mn-cs"/>
        </a:defRPr>
      </a:lvl3pPr>
      <a:lvl4pPr marL="1283388" algn="l" defTabSz="427796" rtl="0" eaLnBrk="1" latinLnBrk="0" hangingPunct="1">
        <a:defRPr sz="1685" kern="1200">
          <a:solidFill>
            <a:schemeClr val="tx1"/>
          </a:solidFill>
          <a:latin typeface="+mn-lt"/>
          <a:ea typeface="+mn-ea"/>
          <a:cs typeface="+mn-cs"/>
        </a:defRPr>
      </a:lvl4pPr>
      <a:lvl5pPr marL="1711184" algn="l" defTabSz="427796" rtl="0" eaLnBrk="1" latinLnBrk="0" hangingPunct="1">
        <a:defRPr sz="1685" kern="1200">
          <a:solidFill>
            <a:schemeClr val="tx1"/>
          </a:solidFill>
          <a:latin typeface="+mn-lt"/>
          <a:ea typeface="+mn-ea"/>
          <a:cs typeface="+mn-cs"/>
        </a:defRPr>
      </a:lvl5pPr>
      <a:lvl6pPr marL="2138980" algn="l" defTabSz="427796" rtl="0" eaLnBrk="1" latinLnBrk="0" hangingPunct="1">
        <a:defRPr sz="1685" kern="1200">
          <a:solidFill>
            <a:schemeClr val="tx1"/>
          </a:solidFill>
          <a:latin typeface="+mn-lt"/>
          <a:ea typeface="+mn-ea"/>
          <a:cs typeface="+mn-cs"/>
        </a:defRPr>
      </a:lvl6pPr>
      <a:lvl7pPr marL="2566776" algn="l" defTabSz="427796" rtl="0" eaLnBrk="1" latinLnBrk="0" hangingPunct="1">
        <a:defRPr sz="1685" kern="1200">
          <a:solidFill>
            <a:schemeClr val="tx1"/>
          </a:solidFill>
          <a:latin typeface="+mn-lt"/>
          <a:ea typeface="+mn-ea"/>
          <a:cs typeface="+mn-cs"/>
        </a:defRPr>
      </a:lvl7pPr>
      <a:lvl8pPr marL="2994572" algn="l" defTabSz="427796" rtl="0" eaLnBrk="1" latinLnBrk="0" hangingPunct="1">
        <a:defRPr sz="1685" kern="1200">
          <a:solidFill>
            <a:schemeClr val="tx1"/>
          </a:solidFill>
          <a:latin typeface="+mn-lt"/>
          <a:ea typeface="+mn-ea"/>
          <a:cs typeface="+mn-cs"/>
        </a:defRPr>
      </a:lvl8pPr>
      <a:lvl9pPr marL="3422367" algn="l" defTabSz="427796" rtl="0" eaLnBrk="1" latinLnBrk="0" hangingPunct="1">
        <a:defRPr sz="168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B447815-3640-9E8E-1EED-6CFD1A8A54ED}"/>
              </a:ext>
            </a:extLst>
          </p:cNvPr>
          <p:cNvGraphicFramePr>
            <a:graphicFrameLocks/>
          </p:cNvGraphicFramePr>
          <p:nvPr userDrawn="1">
            <p:custDataLst>
              <p:tags r:id="rId27"/>
            </p:custDataLst>
            <p:extLst>
              <p:ext uri="{D42A27DB-BD31-4B8C-83A1-F6EECF244321}">
                <p14:modId xmlns:p14="http://schemas.microsoft.com/office/powerpoint/2010/main" val="18740309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395" imgH="394" progId="TCLayout.ActiveDocument.1">
                  <p:embed/>
                </p:oleObj>
              </mc:Choice>
              <mc:Fallback>
                <p:oleObj name="thinkcell Slide" r:id="rId28" imgW="395" imgH="394" progId="TCLayout.ActiveDocument.1">
                  <p:embed/>
                  <p:pic>
                    <p:nvPicPr>
                      <p:cNvPr id="3" name="think-cell data - do not delete" hidden="1">
                        <a:extLst>
                          <a:ext uri="{FF2B5EF4-FFF2-40B4-BE49-F238E27FC236}">
                            <a16:creationId xmlns:a16="http://schemas.microsoft.com/office/drawing/2014/main" id="{FB447815-3640-9E8E-1EED-6CFD1A8A54ED}"/>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38914"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38915"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0" tIns="0" rIns="0" bIns="0" rtlCol="0" anchor="t" anchorCtr="0"/>
          <a:lstStyle>
            <a:lvl1pPr algn="l" fontAlgn="auto">
              <a:spcBef>
                <a:spcPts val="0"/>
              </a:spcBef>
              <a:spcAft>
                <a:spcPts val="0"/>
              </a:spcAft>
              <a:defRPr sz="900" baseline="0">
                <a:solidFill>
                  <a:schemeClr val="tx2"/>
                </a:solidFill>
                <a:latin typeface="Myriad Pro sg" pitchFamily="34" charset="0"/>
                <a:cs typeface="+mn-cs"/>
              </a:defRPr>
            </a:lvl1pPr>
          </a:lstStyle>
          <a:p>
            <a:pPr>
              <a:defRPr/>
            </a:pPr>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0" tIns="0" rIns="0" bIns="0" rtlCol="0" anchor="t" anchorCtr="0"/>
          <a:lstStyle>
            <a:lvl1pPr algn="l" fontAlgn="auto">
              <a:spcBef>
                <a:spcPts val="0"/>
              </a:spcBef>
              <a:spcAft>
                <a:spcPts val="0"/>
              </a:spcAft>
              <a:defRPr sz="900" baseline="0">
                <a:solidFill>
                  <a:schemeClr val="tx2"/>
                </a:solidFill>
                <a:latin typeface="Myriad Pro sg"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0" tIns="0" rIns="0" bIns="0" rtlCol="0" anchor="t" anchorCtr="0"/>
          <a:lstStyle>
            <a:lvl1pPr algn="l" fontAlgn="auto">
              <a:spcBef>
                <a:spcPts val="0"/>
              </a:spcBef>
              <a:spcAft>
                <a:spcPts val="0"/>
              </a:spcAft>
              <a:defRPr sz="1800" b="1" i="1" baseline="0">
                <a:solidFill>
                  <a:schemeClr val="tx2"/>
                </a:solidFill>
                <a:latin typeface="Myriad Pro sg" pitchFamily="34" charset="0"/>
                <a:cs typeface="+mn-cs"/>
              </a:defRPr>
            </a:lvl1pPr>
          </a:lstStyle>
          <a:p>
            <a:pPr>
              <a:defRPr/>
            </a:pPr>
            <a:fld id="{3CACDF98-7A26-422B-B2B5-AB37EF74F8B8}" type="slidenum">
              <a:rPr lang="en-US"/>
              <a:pPr>
                <a:defRPr/>
              </a:pPr>
              <a:t>‹#›</a:t>
            </a:fld>
            <a:endParaRPr lang="en-US"/>
          </a:p>
        </p:txBody>
      </p:sp>
    </p:spTree>
    <p:extLst>
      <p:ext uri="{BB962C8B-B14F-4D97-AF65-F5344CB8AC3E}">
        <p14:creationId xmlns:p14="http://schemas.microsoft.com/office/powerpoint/2010/main" val="799222745"/>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 id="2147483816" r:id="rId23"/>
    <p:sldLayoutId id="2147483817" r:id="rId24"/>
    <p:sldLayoutId id="2147483818" r:id="rId25"/>
  </p:sldLayoutIdLst>
  <p:hf hdr="0" ftr="0" dt="0"/>
  <p:txStyles>
    <p:titleStyle>
      <a:lvl1pPr algn="l" defTabSz="457200" rtl="0" eaLnBrk="1" fontAlgn="base" hangingPunct="1">
        <a:spcBef>
          <a:spcPct val="0"/>
        </a:spcBef>
        <a:spcAft>
          <a:spcPct val="0"/>
        </a:spcAft>
        <a:defRPr sz="2400" i="1" kern="1200">
          <a:solidFill>
            <a:schemeClr val="tx1"/>
          </a:solidFill>
          <a:latin typeface="Myriad Pro sg" pitchFamily="34" charset="0"/>
          <a:ea typeface="+mj-ea"/>
          <a:cs typeface="+mj-cs"/>
        </a:defRPr>
      </a:lvl1pPr>
      <a:lvl2pPr algn="l" defTabSz="457200" rtl="0" eaLnBrk="1" fontAlgn="base" hangingPunct="1">
        <a:spcBef>
          <a:spcPct val="0"/>
        </a:spcBef>
        <a:spcAft>
          <a:spcPct val="0"/>
        </a:spcAft>
        <a:defRPr sz="2400" i="1">
          <a:solidFill>
            <a:schemeClr val="tx1"/>
          </a:solidFill>
          <a:latin typeface="Myriad Pro sg"/>
        </a:defRPr>
      </a:lvl2pPr>
      <a:lvl3pPr algn="l" defTabSz="457200" rtl="0" eaLnBrk="1" fontAlgn="base" hangingPunct="1">
        <a:spcBef>
          <a:spcPct val="0"/>
        </a:spcBef>
        <a:spcAft>
          <a:spcPct val="0"/>
        </a:spcAft>
        <a:defRPr sz="2400" i="1">
          <a:solidFill>
            <a:schemeClr val="tx1"/>
          </a:solidFill>
          <a:latin typeface="Myriad Pro sg"/>
        </a:defRPr>
      </a:lvl3pPr>
      <a:lvl4pPr algn="l" defTabSz="457200" rtl="0" eaLnBrk="1" fontAlgn="base" hangingPunct="1">
        <a:spcBef>
          <a:spcPct val="0"/>
        </a:spcBef>
        <a:spcAft>
          <a:spcPct val="0"/>
        </a:spcAft>
        <a:defRPr sz="2400" i="1">
          <a:solidFill>
            <a:schemeClr val="tx1"/>
          </a:solidFill>
          <a:latin typeface="Myriad Pro sg"/>
        </a:defRPr>
      </a:lvl4pPr>
      <a:lvl5pPr algn="l" defTabSz="457200" rtl="0" eaLnBrk="1" fontAlgn="base" hangingPunct="1">
        <a:spcBef>
          <a:spcPct val="0"/>
        </a:spcBef>
        <a:spcAft>
          <a:spcPct val="0"/>
        </a:spcAft>
        <a:defRPr sz="2400" i="1">
          <a:solidFill>
            <a:schemeClr val="tx1"/>
          </a:solidFill>
          <a:latin typeface="Myriad Pro sg"/>
        </a:defRPr>
      </a:lvl5pPr>
      <a:lvl6pPr marL="457200" algn="l" defTabSz="457200" rtl="0" eaLnBrk="1" fontAlgn="base" hangingPunct="1">
        <a:spcBef>
          <a:spcPct val="0"/>
        </a:spcBef>
        <a:spcAft>
          <a:spcPct val="0"/>
        </a:spcAft>
        <a:defRPr sz="2400" i="1">
          <a:solidFill>
            <a:schemeClr val="tx1"/>
          </a:solidFill>
          <a:latin typeface="Myriad Pro sg"/>
        </a:defRPr>
      </a:lvl6pPr>
      <a:lvl7pPr marL="914400" algn="l" defTabSz="457200" rtl="0" eaLnBrk="1" fontAlgn="base" hangingPunct="1">
        <a:spcBef>
          <a:spcPct val="0"/>
        </a:spcBef>
        <a:spcAft>
          <a:spcPct val="0"/>
        </a:spcAft>
        <a:defRPr sz="2400" i="1">
          <a:solidFill>
            <a:schemeClr val="tx1"/>
          </a:solidFill>
          <a:latin typeface="Myriad Pro sg"/>
        </a:defRPr>
      </a:lvl7pPr>
      <a:lvl8pPr marL="1371600" algn="l" defTabSz="457200" rtl="0" eaLnBrk="1" fontAlgn="base" hangingPunct="1">
        <a:spcBef>
          <a:spcPct val="0"/>
        </a:spcBef>
        <a:spcAft>
          <a:spcPct val="0"/>
        </a:spcAft>
        <a:defRPr sz="2400" i="1">
          <a:solidFill>
            <a:schemeClr val="tx1"/>
          </a:solidFill>
          <a:latin typeface="Myriad Pro sg"/>
        </a:defRPr>
      </a:lvl8pPr>
      <a:lvl9pPr marL="1828800" algn="l" defTabSz="457200" rtl="0" eaLnBrk="1" fontAlgn="base" hangingPunct="1">
        <a:spcBef>
          <a:spcPct val="0"/>
        </a:spcBef>
        <a:spcAft>
          <a:spcPct val="0"/>
        </a:spcAft>
        <a:defRPr sz="2400" i="1">
          <a:solidFill>
            <a:schemeClr val="tx1"/>
          </a:solidFill>
          <a:latin typeface="Myriad Pro sg"/>
        </a:defRPr>
      </a:lvl9pPr>
    </p:titleStyle>
    <p:bodyStyle>
      <a:lvl1pPr marL="342900" indent="-342900" algn="l" defTabSz="457200" rtl="0" eaLnBrk="1" fontAlgn="base" hangingPunct="1">
        <a:spcBef>
          <a:spcPct val="20000"/>
        </a:spcBef>
        <a:spcAft>
          <a:spcPct val="0"/>
        </a:spcAft>
        <a:buFont typeface="Myriad Pro sgBold Italic"/>
        <a:buChar char="•"/>
        <a:defRPr sz="3200" kern="1200">
          <a:solidFill>
            <a:schemeClr val="tx1"/>
          </a:solidFill>
          <a:latin typeface="Myriad Pro sg" pitchFamily="34" charset="0"/>
          <a:ea typeface="+mn-ea"/>
          <a:cs typeface="+mn-cs"/>
        </a:defRPr>
      </a:lvl1pPr>
      <a:lvl2pPr marL="358775" indent="-215900" algn="l" defTabSz="457200" rtl="0" eaLnBrk="1" fontAlgn="base" hangingPunct="1">
        <a:spcBef>
          <a:spcPts val="450"/>
        </a:spcBef>
        <a:spcAft>
          <a:spcPct val="0"/>
        </a:spcAft>
        <a:buSzPct val="120000"/>
        <a:buFont typeface="Myriad Pro sg"/>
        <a:buChar char="•"/>
        <a:defRPr sz="2800" b="1" i="1" kern="1200">
          <a:solidFill>
            <a:schemeClr val="tx2"/>
          </a:solidFill>
          <a:latin typeface="Myriad Pro sg" pitchFamily="34" charset="0"/>
          <a:ea typeface="+mn-ea"/>
          <a:cs typeface="+mn-cs"/>
        </a:defRPr>
      </a:lvl2pPr>
      <a:lvl3pPr marL="539750" indent="-215900" algn="l" defTabSz="457200" rtl="0" eaLnBrk="1" fontAlgn="base" hangingPunct="1">
        <a:spcBef>
          <a:spcPts val="450"/>
        </a:spcBef>
        <a:spcAft>
          <a:spcPct val="0"/>
        </a:spcAft>
        <a:buClr>
          <a:schemeClr val="tx2"/>
        </a:buClr>
        <a:buSzPct val="80000"/>
        <a:buFont typeface="Myriad Pro sg"/>
        <a:buAutoNum type="arabicPeriod"/>
        <a:defRPr sz="2400" b="1" i="1" kern="1200">
          <a:solidFill>
            <a:schemeClr val="tx2"/>
          </a:solidFill>
          <a:latin typeface="Myriad Pro sg" pitchFamily="34" charset="0"/>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2EC6285-D27F-C402-E177-0CF5046B77DD}"/>
              </a:ext>
            </a:extLst>
          </p:cNvPr>
          <p:cNvGraphicFramePr>
            <a:graphicFrameLocks/>
          </p:cNvGraphicFramePr>
          <p:nvPr userDrawn="1">
            <p:custDataLst>
              <p:tags r:id="rId13"/>
            </p:custDataLst>
            <p:extLst>
              <p:ext uri="{D42A27DB-BD31-4B8C-83A1-F6EECF244321}">
                <p14:modId xmlns:p14="http://schemas.microsoft.com/office/powerpoint/2010/main" val="25500350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21" imgH="420" progId="TCLayout.ActiveDocument.1">
                  <p:embed/>
                </p:oleObj>
              </mc:Choice>
              <mc:Fallback>
                <p:oleObj name="thinkcell Slide" r:id="rId14" imgW="421" imgH="420" progId="TCLayout.ActiveDocument.1">
                  <p:embed/>
                  <p:pic>
                    <p:nvPicPr>
                      <p:cNvPr id="3" name="Object 2" hidden="1">
                        <a:extLst>
                          <a:ext uri="{FF2B5EF4-FFF2-40B4-BE49-F238E27FC236}">
                            <a16:creationId xmlns:a16="http://schemas.microsoft.com/office/drawing/2014/main" id="{52EC6285-D27F-C402-E177-0CF5046B77D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38914"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38915"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0" tIns="0" rIns="0" bIns="0" rtlCol="0" anchor="t" anchorCtr="0"/>
          <a:lstStyle>
            <a:lvl1pPr algn="l" fontAlgn="auto">
              <a:spcBef>
                <a:spcPts val="0"/>
              </a:spcBef>
              <a:spcAft>
                <a:spcPts val="0"/>
              </a:spcAft>
              <a:defRPr sz="900" baseline="0">
                <a:solidFill>
                  <a:schemeClr val="tx2"/>
                </a:solidFill>
                <a:latin typeface="Myriad Pro sg" pitchFamily="34" charset="0"/>
                <a:cs typeface="+mn-cs"/>
              </a:defRPr>
            </a:lvl1pPr>
          </a:lstStyle>
          <a:p>
            <a:pPr>
              <a:defRPr/>
            </a:pPr>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0" tIns="0" rIns="0" bIns="0" rtlCol="0" anchor="t" anchorCtr="0"/>
          <a:lstStyle>
            <a:lvl1pPr algn="l" fontAlgn="auto">
              <a:spcBef>
                <a:spcPts val="0"/>
              </a:spcBef>
              <a:spcAft>
                <a:spcPts val="0"/>
              </a:spcAft>
              <a:defRPr sz="900" baseline="0">
                <a:solidFill>
                  <a:schemeClr val="tx2"/>
                </a:solidFill>
                <a:latin typeface="Myriad Pro sg"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0" tIns="0" rIns="0" bIns="0" rtlCol="0" anchor="t" anchorCtr="0"/>
          <a:lstStyle>
            <a:lvl1pPr algn="l" fontAlgn="auto">
              <a:spcBef>
                <a:spcPts val="0"/>
              </a:spcBef>
              <a:spcAft>
                <a:spcPts val="0"/>
              </a:spcAft>
              <a:defRPr sz="1800" b="1" i="1" baseline="0">
                <a:solidFill>
                  <a:schemeClr val="tx2"/>
                </a:solidFill>
                <a:latin typeface="Myriad Pro sg" pitchFamily="34" charset="0"/>
                <a:cs typeface="+mn-cs"/>
              </a:defRPr>
            </a:lvl1pPr>
          </a:lstStyle>
          <a:p>
            <a:pPr>
              <a:defRPr/>
            </a:pPr>
            <a:fld id="{3CACDF98-7A26-422B-B2B5-AB37EF74F8B8}" type="slidenum">
              <a:rPr lang="en-US"/>
              <a:pPr>
                <a:defRPr/>
              </a:pPr>
              <a:t>‹#›</a:t>
            </a:fld>
            <a:endParaRPr lang="en-US"/>
          </a:p>
        </p:txBody>
      </p:sp>
    </p:spTree>
    <p:extLst>
      <p:ext uri="{BB962C8B-B14F-4D97-AF65-F5344CB8AC3E}">
        <p14:creationId xmlns:p14="http://schemas.microsoft.com/office/powerpoint/2010/main" val="517541431"/>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hdr="0" ftr="0" dt="0"/>
  <p:txStyles>
    <p:titleStyle>
      <a:lvl1pPr algn="l" defTabSz="457200" rtl="0" eaLnBrk="1" fontAlgn="base" hangingPunct="1">
        <a:spcBef>
          <a:spcPct val="0"/>
        </a:spcBef>
        <a:spcAft>
          <a:spcPct val="0"/>
        </a:spcAft>
        <a:defRPr sz="2400" i="1" kern="1200">
          <a:solidFill>
            <a:schemeClr val="tx1"/>
          </a:solidFill>
          <a:latin typeface="Myriad Pro sg" pitchFamily="34" charset="0"/>
          <a:ea typeface="+mj-ea"/>
          <a:cs typeface="+mj-cs"/>
        </a:defRPr>
      </a:lvl1pPr>
      <a:lvl2pPr algn="l" defTabSz="457200" rtl="0" eaLnBrk="1" fontAlgn="base" hangingPunct="1">
        <a:spcBef>
          <a:spcPct val="0"/>
        </a:spcBef>
        <a:spcAft>
          <a:spcPct val="0"/>
        </a:spcAft>
        <a:defRPr sz="2400" i="1">
          <a:solidFill>
            <a:schemeClr val="tx1"/>
          </a:solidFill>
          <a:latin typeface="Myriad Pro sg"/>
        </a:defRPr>
      </a:lvl2pPr>
      <a:lvl3pPr algn="l" defTabSz="457200" rtl="0" eaLnBrk="1" fontAlgn="base" hangingPunct="1">
        <a:spcBef>
          <a:spcPct val="0"/>
        </a:spcBef>
        <a:spcAft>
          <a:spcPct val="0"/>
        </a:spcAft>
        <a:defRPr sz="2400" i="1">
          <a:solidFill>
            <a:schemeClr val="tx1"/>
          </a:solidFill>
          <a:latin typeface="Myriad Pro sg"/>
        </a:defRPr>
      </a:lvl3pPr>
      <a:lvl4pPr algn="l" defTabSz="457200" rtl="0" eaLnBrk="1" fontAlgn="base" hangingPunct="1">
        <a:spcBef>
          <a:spcPct val="0"/>
        </a:spcBef>
        <a:spcAft>
          <a:spcPct val="0"/>
        </a:spcAft>
        <a:defRPr sz="2400" i="1">
          <a:solidFill>
            <a:schemeClr val="tx1"/>
          </a:solidFill>
          <a:latin typeface="Myriad Pro sg"/>
        </a:defRPr>
      </a:lvl4pPr>
      <a:lvl5pPr algn="l" defTabSz="457200" rtl="0" eaLnBrk="1" fontAlgn="base" hangingPunct="1">
        <a:spcBef>
          <a:spcPct val="0"/>
        </a:spcBef>
        <a:spcAft>
          <a:spcPct val="0"/>
        </a:spcAft>
        <a:defRPr sz="2400" i="1">
          <a:solidFill>
            <a:schemeClr val="tx1"/>
          </a:solidFill>
          <a:latin typeface="Myriad Pro sg"/>
        </a:defRPr>
      </a:lvl5pPr>
      <a:lvl6pPr marL="457200" algn="l" defTabSz="457200" rtl="0" eaLnBrk="1" fontAlgn="base" hangingPunct="1">
        <a:spcBef>
          <a:spcPct val="0"/>
        </a:spcBef>
        <a:spcAft>
          <a:spcPct val="0"/>
        </a:spcAft>
        <a:defRPr sz="2400" i="1">
          <a:solidFill>
            <a:schemeClr val="tx1"/>
          </a:solidFill>
          <a:latin typeface="Myriad Pro sg"/>
        </a:defRPr>
      </a:lvl6pPr>
      <a:lvl7pPr marL="914400" algn="l" defTabSz="457200" rtl="0" eaLnBrk="1" fontAlgn="base" hangingPunct="1">
        <a:spcBef>
          <a:spcPct val="0"/>
        </a:spcBef>
        <a:spcAft>
          <a:spcPct val="0"/>
        </a:spcAft>
        <a:defRPr sz="2400" i="1">
          <a:solidFill>
            <a:schemeClr val="tx1"/>
          </a:solidFill>
          <a:latin typeface="Myriad Pro sg"/>
        </a:defRPr>
      </a:lvl7pPr>
      <a:lvl8pPr marL="1371600" algn="l" defTabSz="457200" rtl="0" eaLnBrk="1" fontAlgn="base" hangingPunct="1">
        <a:spcBef>
          <a:spcPct val="0"/>
        </a:spcBef>
        <a:spcAft>
          <a:spcPct val="0"/>
        </a:spcAft>
        <a:defRPr sz="2400" i="1">
          <a:solidFill>
            <a:schemeClr val="tx1"/>
          </a:solidFill>
          <a:latin typeface="Myriad Pro sg"/>
        </a:defRPr>
      </a:lvl8pPr>
      <a:lvl9pPr marL="1828800" algn="l" defTabSz="457200" rtl="0" eaLnBrk="1" fontAlgn="base" hangingPunct="1">
        <a:spcBef>
          <a:spcPct val="0"/>
        </a:spcBef>
        <a:spcAft>
          <a:spcPct val="0"/>
        </a:spcAft>
        <a:defRPr sz="2400" i="1">
          <a:solidFill>
            <a:schemeClr val="tx1"/>
          </a:solidFill>
          <a:latin typeface="Myriad Pro sg"/>
        </a:defRPr>
      </a:lvl9pPr>
    </p:titleStyle>
    <p:bodyStyle>
      <a:lvl1pPr marL="342900" indent="-342900" algn="l" defTabSz="457200" rtl="0" eaLnBrk="1" fontAlgn="base" hangingPunct="1">
        <a:spcBef>
          <a:spcPct val="20000"/>
        </a:spcBef>
        <a:spcAft>
          <a:spcPct val="0"/>
        </a:spcAft>
        <a:buFont typeface="Myriad Pro sgBold Italic"/>
        <a:buChar char="•"/>
        <a:defRPr sz="3200" kern="1200">
          <a:solidFill>
            <a:schemeClr val="tx1"/>
          </a:solidFill>
          <a:latin typeface="Myriad Pro sg" pitchFamily="34" charset="0"/>
          <a:ea typeface="+mn-ea"/>
          <a:cs typeface="+mn-cs"/>
        </a:defRPr>
      </a:lvl1pPr>
      <a:lvl2pPr marL="358775" indent="-215900" algn="l" defTabSz="457200" rtl="0" eaLnBrk="1" fontAlgn="base" hangingPunct="1">
        <a:spcBef>
          <a:spcPts val="450"/>
        </a:spcBef>
        <a:spcAft>
          <a:spcPct val="0"/>
        </a:spcAft>
        <a:buSzPct val="120000"/>
        <a:buFont typeface="Myriad Pro sg"/>
        <a:buChar char="•"/>
        <a:defRPr sz="2800" b="1" i="1" kern="1200">
          <a:solidFill>
            <a:schemeClr val="tx2"/>
          </a:solidFill>
          <a:latin typeface="Myriad Pro sg" pitchFamily="34" charset="0"/>
          <a:ea typeface="+mn-ea"/>
          <a:cs typeface="+mn-cs"/>
        </a:defRPr>
      </a:lvl2pPr>
      <a:lvl3pPr marL="539750" indent="-215900" algn="l" defTabSz="457200" rtl="0" eaLnBrk="1" fontAlgn="base" hangingPunct="1">
        <a:spcBef>
          <a:spcPts val="450"/>
        </a:spcBef>
        <a:spcAft>
          <a:spcPct val="0"/>
        </a:spcAft>
        <a:buClr>
          <a:schemeClr val="tx2"/>
        </a:buClr>
        <a:buSzPct val="80000"/>
        <a:buFont typeface="Myriad Pro sg"/>
        <a:buAutoNum type="arabicPeriod"/>
        <a:defRPr sz="2400" b="1" i="1" kern="1200">
          <a:solidFill>
            <a:schemeClr val="tx2"/>
          </a:solidFill>
          <a:latin typeface="Myriad Pro sg" pitchFamily="34" charset="0"/>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2"/>
          </a:solidFill>
          <a:latin typeface="Myriad Pro sgBold Italic"/>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xml"/><Relationship Id="rId7" Type="http://schemas.openxmlformats.org/officeDocument/2006/relationships/image" Target="../media/image29.png"/><Relationship Id="rId2" Type="http://schemas.openxmlformats.org/officeDocument/2006/relationships/slideLayout" Target="../slideLayouts/slideLayout6.xml"/><Relationship Id="rId1" Type="http://schemas.openxmlformats.org/officeDocument/2006/relationships/tags" Target="../tags/tag11.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oleObject" Target="../embeddings/oleObject10.bin"/><Relationship Id="rId9" Type="http://schemas.openxmlformats.org/officeDocument/2006/relationships/image" Target="../media/image31.png"/></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34.jp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33.jp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 Id="rId14" Type="http://schemas.openxmlformats.org/officeDocument/2006/relationships/image" Target="../media/image35.jpg"/></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4.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5.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6.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38.png"/><Relationship Id="rId18" Type="http://schemas.openxmlformats.org/officeDocument/2006/relationships/slide" Target="slide10.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notesSlide" Target="../notesSlides/notesSlide6.xml"/><Relationship Id="rId16" Type="http://schemas.openxmlformats.org/officeDocument/2006/relationships/image" Target="../media/image41.png"/><Relationship Id="rId20" Type="http://schemas.openxmlformats.org/officeDocument/2006/relationships/slide" Target="slide20.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5" Type="http://schemas.openxmlformats.org/officeDocument/2006/relationships/image" Target="../media/image40.png"/><Relationship Id="rId10" Type="http://schemas.openxmlformats.org/officeDocument/2006/relationships/slide" Target="slide13.xml"/><Relationship Id="rId19" Type="http://schemas.openxmlformats.org/officeDocument/2006/relationships/slide" Target="slide18.xml"/><Relationship Id="rId4" Type="http://schemas.openxmlformats.org/officeDocument/2006/relationships/image" Target="../media/image31.png"/><Relationship Id="rId9" Type="http://schemas.openxmlformats.org/officeDocument/2006/relationships/slide" Target="slide11.xml"/><Relationship Id="rId14" Type="http://schemas.openxmlformats.org/officeDocument/2006/relationships/image" Target="../media/image39.png"/></Relationships>
</file>

<file path=ppt/slides/_rels/slide7.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43.jp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8.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45.pn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 Id="rId1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0.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46.pn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3.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47.png"/><Relationship Id="rId18" Type="http://schemas.openxmlformats.org/officeDocument/2006/relationships/image" Target="../media/image41.pn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chart" Target="../charts/chart2.xml"/><Relationship Id="rId17" Type="http://schemas.openxmlformats.org/officeDocument/2006/relationships/image" Target="../media/image51.png"/><Relationship Id="rId2" Type="http://schemas.openxmlformats.org/officeDocument/2006/relationships/notesSlide" Target="../notesSlides/notesSlide13.xml"/><Relationship Id="rId16" Type="http://schemas.openxmlformats.org/officeDocument/2006/relationships/image" Target="../media/image50.png"/><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5" Type="http://schemas.openxmlformats.org/officeDocument/2006/relationships/image" Target="../media/image49.png"/><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 Id="rId14" Type="http://schemas.openxmlformats.org/officeDocument/2006/relationships/image" Target="../media/image48.png"/></Relationships>
</file>

<file path=ppt/slides/_rels/slide14.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2" Type="http://schemas.openxmlformats.org/officeDocument/2006/relationships/notesSlide" Target="../notesSlides/notesSlide14.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5.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53.pn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5" Type="http://schemas.openxmlformats.org/officeDocument/2006/relationships/image" Target="../media/image42.png"/><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 Id="rId14"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7.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8.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19.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image" Target="../media/image59.png"/><Relationship Id="rId3" Type="http://schemas.openxmlformats.org/officeDocument/2006/relationships/image" Target="../media/image32.png"/><Relationship Id="rId7" Type="http://schemas.openxmlformats.org/officeDocument/2006/relationships/slide" Target="slide8.xml"/><Relationship Id="rId12"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1.png"/><Relationship Id="rId9" Type="http://schemas.openxmlformats.org/officeDocument/2006/relationships/slide" Target="slide11.xml"/></Relationships>
</file>

<file path=ppt/slides/_rels/slide20.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60.jpeg"/><Relationship Id="rId7" Type="http://schemas.openxmlformats.org/officeDocument/2006/relationships/slide" Target="slide8.xml"/><Relationship Id="rId12"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41.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0" Type="http://schemas.openxmlformats.org/officeDocument/2006/relationships/slide" Target="slide13.xml"/><Relationship Id="rId4" Type="http://schemas.openxmlformats.org/officeDocument/2006/relationships/image" Target="../media/image32.png"/><Relationship Id="rId9" Type="http://schemas.openxmlformats.org/officeDocument/2006/relationships/slide" Target="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AD8CD-0445-88DB-16A1-0763D59D05D5}"/>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495EE0B-B82D-E33C-B445-93D4C7E2DE7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5" imgH="405" progId="TCLayout.ActiveDocument.1">
                  <p:embed/>
                </p:oleObj>
              </mc:Choice>
              <mc:Fallback>
                <p:oleObj name="thinkcell Slide" r:id="rId4" imgW="405" imgH="405" progId="TCLayout.ActiveDocument.1">
                  <p:embed/>
                  <p:pic>
                    <p:nvPicPr>
                      <p:cNvPr id="6" name="thinkcell data - do not delete" hidden="1">
                        <a:extLst>
                          <a:ext uri="{FF2B5EF4-FFF2-40B4-BE49-F238E27FC236}">
                            <a16:creationId xmlns:a16="http://schemas.microsoft.com/office/drawing/2014/main" id="{4495EE0B-B82D-E33C-B445-93D4C7E2DE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8" name="Picture 27">
            <a:extLst>
              <a:ext uri="{FF2B5EF4-FFF2-40B4-BE49-F238E27FC236}">
                <a16:creationId xmlns:a16="http://schemas.microsoft.com/office/drawing/2014/main" id="{5C67DA11-735B-92DC-8780-D9EFA99E63CC}"/>
              </a:ext>
            </a:extLst>
          </p:cNvPr>
          <p:cNvPicPr>
            <a:picLocks noGrp="1" noRot="1" noChangeAspect="1" noMove="1" noResize="1" noEditPoints="1" noAdjustHandles="1" noChangeArrowheads="1" noChangeShapeType="1" noCrop="1"/>
          </p:cNvPicPr>
          <p:nvPr/>
        </p:nvPicPr>
        <p:blipFill>
          <a:blip r:embed="rId6"/>
          <a:stretch>
            <a:fillRect/>
          </a:stretch>
        </p:blipFill>
        <p:spPr>
          <a:xfrm>
            <a:off x="0" y="0"/>
            <a:ext cx="12192000" cy="6858000"/>
          </a:xfrm>
          <a:prstGeom prst="rect">
            <a:avLst/>
          </a:prstGeom>
        </p:spPr>
      </p:pic>
      <p:pic>
        <p:nvPicPr>
          <p:cNvPr id="44" name="Picture 43">
            <a:extLst>
              <a:ext uri="{FF2B5EF4-FFF2-40B4-BE49-F238E27FC236}">
                <a16:creationId xmlns:a16="http://schemas.microsoft.com/office/drawing/2014/main" id="{D075571F-EA57-4797-1398-86D9C576C882}"/>
              </a:ext>
            </a:extLst>
          </p:cNvPr>
          <p:cNvPicPr>
            <a:picLocks noGrp="1" noRot="1" noChangeAspect="1" noMove="1" noResize="1" noEditPoints="1" noAdjustHandles="1" noChangeArrowheads="1" noChangeShapeType="1" noCrop="1"/>
          </p:cNvPicPr>
          <p:nvPr/>
        </p:nvPicPr>
        <p:blipFill>
          <a:blip r:embed="rId7"/>
          <a:stretch>
            <a:fillRect/>
          </a:stretch>
        </p:blipFill>
        <p:spPr>
          <a:xfrm>
            <a:off x="7187184" y="4041648"/>
            <a:ext cx="2878667" cy="16933"/>
          </a:xfrm>
          <a:prstGeom prst="rect">
            <a:avLst/>
          </a:prstGeom>
        </p:spPr>
      </p:pic>
      <p:pic>
        <p:nvPicPr>
          <p:cNvPr id="4" name="Picture 3">
            <a:extLst>
              <a:ext uri="{FF2B5EF4-FFF2-40B4-BE49-F238E27FC236}">
                <a16:creationId xmlns:a16="http://schemas.microsoft.com/office/drawing/2014/main" id="{A3EA0655-7049-6EA5-2286-92F545225301}"/>
              </a:ext>
            </a:extLst>
          </p:cNvPr>
          <p:cNvPicPr>
            <a:picLocks noGrp="1" noRot="1" noChangeAspect="1" noMove="1" noResize="1" noEditPoints="1" noAdjustHandles="1" noChangeArrowheads="1" noChangeShapeType="1" noCrop="1"/>
          </p:cNvPicPr>
          <p:nvPr/>
        </p:nvPicPr>
        <p:blipFill>
          <a:blip r:embed="rId8"/>
          <a:stretch>
            <a:fillRect/>
          </a:stretch>
        </p:blipFill>
        <p:spPr>
          <a:xfrm>
            <a:off x="7204672" y="573015"/>
            <a:ext cx="2240839" cy="647152"/>
          </a:xfrm>
          <a:prstGeom prst="rect">
            <a:avLst/>
          </a:prstGeom>
        </p:spPr>
      </p:pic>
      <p:sp>
        <p:nvSpPr>
          <p:cNvPr id="46" name="Conference"/>
          <p:cNvSpPr txBox="1"/>
          <p:nvPr/>
        </p:nvSpPr>
        <p:spPr>
          <a:xfrm>
            <a:off x="6941574" y="1810512"/>
            <a:ext cx="4946904" cy="365760"/>
          </a:xfrm>
          <a:prstGeom prst="rect">
            <a:avLst/>
          </a:prstGeom>
          <a:noFill/>
        </p:spPr>
        <p:txBody>
          <a:bodyPr wrap="square" lIns="0" tIns="0" rIns="0" bIns="0" anchor="t"/>
          <a:lstStyle/>
          <a:p>
            <a:pPr algn="ctr">
              <a:spcBef>
                <a:spcPts val="0"/>
              </a:spcBef>
              <a:spcAft>
                <a:spcPts val="0"/>
              </a:spcAft>
            </a:pPr>
            <a:r>
              <a:rPr sz="2000" b="1" i="0" dirty="0">
                <a:solidFill>
                  <a:srgbClr val="002060"/>
                </a:solidFill>
                <a:effectLst>
                  <a:outerShdw blurRad="38100" dist="38100" dir="2700000" algn="tl">
                    <a:srgbClr val="000000">
                      <a:alpha val="43137"/>
                    </a:srgbClr>
                  </a:outerShdw>
                </a:effectLst>
                <a:latin typeface="IBM Plex Sans"/>
              </a:rPr>
              <a:t>56th Annual Accountants’ Conference</a:t>
            </a:r>
          </a:p>
        </p:txBody>
      </p:sp>
      <p:sp>
        <p:nvSpPr>
          <p:cNvPr id="47" name="Title"/>
          <p:cNvSpPr txBox="1"/>
          <p:nvPr/>
        </p:nvSpPr>
        <p:spPr>
          <a:xfrm>
            <a:off x="7269766" y="2285325"/>
            <a:ext cx="4526280" cy="1234440"/>
          </a:xfrm>
          <a:prstGeom prst="rect">
            <a:avLst/>
          </a:prstGeom>
          <a:noFill/>
        </p:spPr>
        <p:txBody>
          <a:bodyPr wrap="square" lIns="0" tIns="0" rIns="0" bIns="0" anchor="t"/>
          <a:lstStyle/>
          <a:p>
            <a:pPr algn="ctr">
              <a:spcBef>
                <a:spcPts val="0"/>
              </a:spcBef>
              <a:spcAft>
                <a:spcPts val="0"/>
              </a:spcAft>
            </a:pPr>
            <a:r>
              <a:rPr sz="3800" b="1" i="0">
                <a:solidFill>
                  <a:srgbClr val="C00000"/>
                </a:solidFill>
                <a:latin typeface="IBM Plex Sans"/>
              </a:rPr>
              <a:t>From Enterprise</a:t>
            </a:r>
          </a:p>
          <a:p>
            <a:pPr algn="ctr">
              <a:spcBef>
                <a:spcPts val="0"/>
              </a:spcBef>
              <a:spcAft>
                <a:spcPts val="0"/>
              </a:spcAft>
            </a:pPr>
            <a:r>
              <a:rPr sz="3800" b="1" i="0">
                <a:solidFill>
                  <a:srgbClr val="C00000"/>
                </a:solidFill>
                <a:latin typeface="IBM Plex Sans"/>
              </a:rPr>
              <a:t>to Institution</a:t>
            </a:r>
          </a:p>
        </p:txBody>
      </p:sp>
      <p:sp>
        <p:nvSpPr>
          <p:cNvPr id="48" name="Subtitle"/>
          <p:cNvSpPr txBox="1"/>
          <p:nvPr/>
        </p:nvSpPr>
        <p:spPr>
          <a:xfrm>
            <a:off x="7187184" y="3520440"/>
            <a:ext cx="4526280" cy="457200"/>
          </a:xfrm>
          <a:prstGeom prst="rect">
            <a:avLst/>
          </a:prstGeom>
          <a:noFill/>
        </p:spPr>
        <p:txBody>
          <a:bodyPr wrap="square" lIns="0" tIns="0" rIns="0" bIns="0" anchor="t"/>
          <a:lstStyle/>
          <a:p>
            <a:pPr algn="ctr">
              <a:spcBef>
                <a:spcPts val="0"/>
              </a:spcBef>
              <a:spcAft>
                <a:spcPts val="0"/>
              </a:spcAft>
            </a:pPr>
            <a:r>
              <a:rPr sz="2400" b="0" i="0" dirty="0">
                <a:solidFill>
                  <a:srgbClr val="EE0000"/>
                </a:solidFill>
                <a:latin typeface="IBM Plex Sans"/>
              </a:rPr>
              <a:t>Lessons from My Journey</a:t>
            </a:r>
          </a:p>
        </p:txBody>
      </p:sp>
      <p:sp>
        <p:nvSpPr>
          <p:cNvPr id="49" name="Speaker"/>
          <p:cNvSpPr txBox="1"/>
          <p:nvPr/>
        </p:nvSpPr>
        <p:spPr>
          <a:xfrm>
            <a:off x="7187184" y="4160520"/>
            <a:ext cx="4526280" cy="384048"/>
          </a:xfrm>
          <a:prstGeom prst="rect">
            <a:avLst/>
          </a:prstGeom>
          <a:noFill/>
        </p:spPr>
        <p:txBody>
          <a:bodyPr wrap="square" lIns="0" tIns="0" rIns="0" bIns="0" anchor="t"/>
          <a:lstStyle/>
          <a:p>
            <a:pPr algn="l">
              <a:spcBef>
                <a:spcPts val="0"/>
              </a:spcBef>
              <a:spcAft>
                <a:spcPts val="0"/>
              </a:spcAft>
            </a:pPr>
            <a:r>
              <a:rPr sz="2200" b="1" i="0">
                <a:solidFill>
                  <a:srgbClr val="C00000"/>
                </a:solidFill>
                <a:latin typeface="IBM Plex Sans"/>
              </a:rPr>
              <a:t>Dr. Kola Adesina, MFR, FNSE</a:t>
            </a:r>
          </a:p>
        </p:txBody>
      </p:sp>
      <p:sp>
        <p:nvSpPr>
          <p:cNvPr id="50" name="Speaker titles"/>
          <p:cNvSpPr txBox="1"/>
          <p:nvPr/>
        </p:nvSpPr>
        <p:spPr>
          <a:xfrm>
            <a:off x="7187184" y="4572000"/>
            <a:ext cx="4946904" cy="594360"/>
          </a:xfrm>
          <a:prstGeom prst="rect">
            <a:avLst/>
          </a:prstGeom>
          <a:noFill/>
        </p:spPr>
        <p:txBody>
          <a:bodyPr wrap="square" lIns="0" tIns="0" rIns="0" bIns="0" anchor="t"/>
          <a:lstStyle/>
          <a:p>
            <a:pPr algn="l">
              <a:spcBef>
                <a:spcPts val="0"/>
              </a:spcBef>
              <a:spcAft>
                <a:spcPts val="100"/>
              </a:spcAft>
            </a:pPr>
            <a:r>
              <a:rPr sz="1500" b="1" i="0">
                <a:solidFill>
                  <a:srgbClr val="C00000"/>
                </a:solidFill>
                <a:latin typeface="IBM Plex Sans"/>
              </a:rPr>
              <a:t>Executive Director, Sahara Group</a:t>
            </a:r>
          </a:p>
          <a:p>
            <a:pPr algn="l">
              <a:spcBef>
                <a:spcPts val="0"/>
              </a:spcBef>
              <a:spcAft>
                <a:spcPts val="0"/>
              </a:spcAft>
            </a:pPr>
            <a:r>
              <a:rPr sz="1400" b="1" i="0">
                <a:solidFill>
                  <a:srgbClr val="C00000"/>
                </a:solidFill>
                <a:latin typeface="IBM Plex Sans"/>
              </a:rPr>
              <a:t>Group Managing Director, Sahara Power Enterprise Group</a:t>
            </a:r>
          </a:p>
        </p:txBody>
      </p:sp>
      <p:sp>
        <p:nvSpPr>
          <p:cNvPr id="51" name="Date and time"/>
          <p:cNvSpPr txBox="1"/>
          <p:nvPr/>
        </p:nvSpPr>
        <p:spPr>
          <a:xfrm>
            <a:off x="7187184" y="5468112"/>
            <a:ext cx="4526280" cy="594360"/>
          </a:xfrm>
          <a:prstGeom prst="rect">
            <a:avLst/>
          </a:prstGeom>
          <a:noFill/>
        </p:spPr>
        <p:txBody>
          <a:bodyPr wrap="square" lIns="0" tIns="0" rIns="0" bIns="0" anchor="t"/>
          <a:lstStyle/>
          <a:p>
            <a:pPr algn="l">
              <a:spcBef>
                <a:spcPts val="0"/>
              </a:spcBef>
              <a:spcAft>
                <a:spcPts val="100"/>
              </a:spcAft>
            </a:pPr>
            <a:r>
              <a:rPr sz="1600" b="1" i="0">
                <a:solidFill>
                  <a:srgbClr val="EE0000"/>
                </a:solidFill>
                <a:latin typeface="IBM Plex Sans"/>
              </a:rPr>
              <a:t>Wednesday, 21 October 2026</a:t>
            </a:r>
          </a:p>
          <a:p>
            <a:pPr algn="l">
              <a:spcBef>
                <a:spcPts val="0"/>
              </a:spcBef>
              <a:spcAft>
                <a:spcPts val="0"/>
              </a:spcAft>
            </a:pPr>
            <a:r>
              <a:rPr sz="1600" b="0" i="0">
                <a:solidFill>
                  <a:srgbClr val="EE0000"/>
                </a:solidFill>
                <a:latin typeface="IBM Plex Sans"/>
              </a:rPr>
              <a:t>9:00am to 10:15am</a:t>
            </a:r>
          </a:p>
        </p:txBody>
      </p:sp>
      <p:sp>
        <p:nvSpPr>
          <p:cNvPr id="52" name="Venue"/>
          <p:cNvSpPr txBox="1"/>
          <p:nvPr/>
        </p:nvSpPr>
        <p:spPr>
          <a:xfrm>
            <a:off x="7187184" y="6108192"/>
            <a:ext cx="4946904" cy="548640"/>
          </a:xfrm>
          <a:prstGeom prst="rect">
            <a:avLst/>
          </a:prstGeom>
          <a:noFill/>
        </p:spPr>
        <p:txBody>
          <a:bodyPr wrap="square" lIns="0" tIns="0" rIns="0" bIns="0" anchor="t"/>
          <a:lstStyle/>
          <a:p>
            <a:pPr algn="l">
              <a:spcBef>
                <a:spcPts val="0"/>
              </a:spcBef>
              <a:spcAft>
                <a:spcPts val="0"/>
              </a:spcAft>
            </a:pPr>
            <a:r>
              <a:rPr sz="1500" b="1" i="0">
                <a:solidFill>
                  <a:srgbClr val="00B050"/>
                </a:solidFill>
                <a:latin typeface="IBM Plex Sans"/>
              </a:rPr>
              <a:t>Bola Ahmed Tinubu International Conference Centre, Abuja, Nigeria</a:t>
            </a:r>
          </a:p>
        </p:txBody>
      </p:sp>
      <p:pic>
        <p:nvPicPr>
          <p:cNvPr id="2" name="ICAN logo" descr="Institute of Chartered Accountants of Nigeria, ICAN"/>
          <p:cNvPicPr>
            <a:picLocks noChangeAspect="1"/>
          </p:cNvPicPr>
          <p:nvPr/>
        </p:nvPicPr>
        <p:blipFill>
          <a:blip r:embed="rId9"/>
          <a:stretch>
            <a:fillRect/>
          </a:stretch>
        </p:blipFill>
        <p:spPr>
          <a:xfrm>
            <a:off x="3289" y="0"/>
            <a:ext cx="1333898" cy="471948"/>
          </a:xfrm>
          <a:prstGeom prst="rect">
            <a:avLst/>
          </a:prstGeom>
        </p:spPr>
      </p:pic>
    </p:spTree>
    <p:extLst>
      <p:ext uri="{BB962C8B-B14F-4D97-AF65-F5344CB8AC3E}">
        <p14:creationId xmlns:p14="http://schemas.microsoft.com/office/powerpoint/2010/main" val="127841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IN MY OWN WORDS</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Three Sentences </a:t>
            </a:r>
            <a:r>
              <a:rPr sz="3400" b="1" i="0">
                <a:solidFill>
                  <a:srgbClr val="FF6600"/>
                </a:solidFill>
                <a:latin typeface="IBM Plex Sans"/>
              </a:rPr>
              <a:t>Before the Numbers</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2</a:t>
            </a:fld>
            <a:endParaRPr lang="en-US" sz="1400" b="1">
              <a:solidFill>
                <a:srgbClr val="595959"/>
              </a:solidFill>
              <a:latin typeface="IBM Plex Sans"/>
            </a:endParaRPr>
          </a:p>
        </p:txBody>
      </p:sp>
      <p:pic>
        <p:nvPicPr>
          <p:cNvPr id="15" name="Portrait 1" descr="Dr. Kola Adesina, portrait 1"/>
          <p:cNvPicPr>
            <a:picLocks noChangeAspect="1"/>
          </p:cNvPicPr>
          <p:nvPr/>
        </p:nvPicPr>
        <p:blipFill>
          <a:blip r:embed="rId12"/>
          <a:stretch>
            <a:fillRect/>
          </a:stretch>
        </p:blipFill>
        <p:spPr>
          <a:xfrm>
            <a:off x="548640" y="1737360"/>
            <a:ext cx="3611880" cy="2515774"/>
          </a:xfrm>
          <a:prstGeom prst="rect">
            <a:avLst/>
          </a:prstGeom>
          <a:scene3d>
            <a:camera prst="orthographicFront"/>
            <a:lightRig rig="threePt" dir="t"/>
          </a:scene3d>
          <a:sp3d>
            <a:bevelT w="152400" h="50800" prst="softRound"/>
          </a:sp3d>
        </p:spPr>
      </p:pic>
      <p:sp>
        <p:nvSpPr>
          <p:cNvPr id="16" name="Accent 1"/>
          <p:cNvSpPr/>
          <p:nvPr/>
        </p:nvSpPr>
        <p:spPr>
          <a:xfrm>
            <a:off x="548640" y="4253134"/>
            <a:ext cx="3611880" cy="64008"/>
          </a:xfrm>
          <a:prstGeom prst="rect">
            <a:avLst/>
          </a:prstGeom>
          <a:solidFill>
            <a:srgbClr val="CF1C23"/>
          </a:solidFill>
          <a:ln>
            <a:noFill/>
          </a:ln>
          <a:effectLst/>
          <a:scene3d>
            <a:camera prst="orthographicFront"/>
            <a:lightRig rig="threePt" dir="t"/>
          </a:scene3d>
          <a:sp3d>
            <a:bevelT w="152400" h="50800" prst="softRound"/>
          </a:sp3d>
        </p:spPr>
        <p:txBody>
          <a:bodyPr rtlCol="0" anchor="ctr"/>
          <a:lstStyle/>
          <a:p>
            <a:pPr algn="ctr"/>
            <a:endParaRPr/>
          </a:p>
        </p:txBody>
      </p:sp>
      <p:sp>
        <p:nvSpPr>
          <p:cNvPr id="17" name="Quote card 1"/>
          <p:cNvSpPr/>
          <p:nvPr/>
        </p:nvSpPr>
        <p:spPr>
          <a:xfrm>
            <a:off x="548640" y="4317142"/>
            <a:ext cx="3611880" cy="1855057"/>
          </a:xfrm>
          <a:prstGeom prst="rect">
            <a:avLst/>
          </a:prstGeom>
          <a:solidFill>
            <a:srgbClr val="F3F3F3"/>
          </a:solidFill>
          <a:ln>
            <a:noFill/>
          </a:ln>
          <a:effectLst/>
          <a:scene3d>
            <a:camera prst="orthographicFront"/>
            <a:lightRig rig="threePt" dir="t"/>
          </a:scene3d>
          <a:sp3d>
            <a:bevelT w="152400" h="50800" prst="softRound"/>
          </a:sp3d>
        </p:spPr>
        <p:txBody>
          <a:bodyPr wrap="square" lIns="201168" tIns="109728" rIns="182880" bIns="54864" rtlCol="0" anchor="t"/>
          <a:lstStyle/>
          <a:p>
            <a:pPr algn="l">
              <a:spcBef>
                <a:spcPts val="0"/>
              </a:spcBef>
              <a:spcAft>
                <a:spcPts val="400"/>
              </a:spcAft>
            </a:pPr>
            <a:r>
              <a:rPr sz="1400" b="1" i="0">
                <a:solidFill>
                  <a:srgbClr val="C00000"/>
                </a:solidFill>
                <a:latin typeface="IBM Plex Sans"/>
              </a:rPr>
              <a:t>ON LEGACY</a:t>
            </a:r>
          </a:p>
          <a:p>
            <a:pPr algn="l">
              <a:spcBef>
                <a:spcPts val="0"/>
              </a:spcBef>
              <a:spcAft>
                <a:spcPts val="0"/>
              </a:spcAft>
            </a:pPr>
            <a:r>
              <a:rPr sz="1800" b="0" i="1">
                <a:solidFill>
                  <a:srgbClr val="C00000"/>
                </a:solidFill>
                <a:latin typeface="IBM Plex Sans"/>
              </a:rPr>
              <a:t>“An enterprise is what we start. An institution is what we leave behind.”</a:t>
            </a:r>
          </a:p>
        </p:txBody>
      </p:sp>
      <p:pic>
        <p:nvPicPr>
          <p:cNvPr id="18" name="Portrait 2" descr="Dr. Kola Adesina, portrait 2"/>
          <p:cNvPicPr>
            <a:picLocks noChangeAspect="1"/>
          </p:cNvPicPr>
          <p:nvPr/>
        </p:nvPicPr>
        <p:blipFill>
          <a:blip r:embed="rId13"/>
          <a:stretch>
            <a:fillRect/>
          </a:stretch>
        </p:blipFill>
        <p:spPr>
          <a:xfrm>
            <a:off x="4325112" y="1737360"/>
            <a:ext cx="3611880" cy="2515774"/>
          </a:xfrm>
          <a:prstGeom prst="rect">
            <a:avLst/>
          </a:prstGeom>
          <a:scene3d>
            <a:camera prst="orthographicFront"/>
            <a:lightRig rig="threePt" dir="t"/>
          </a:scene3d>
          <a:sp3d>
            <a:bevelT w="152400" h="50800" prst="softRound"/>
          </a:sp3d>
        </p:spPr>
      </p:pic>
      <p:sp>
        <p:nvSpPr>
          <p:cNvPr id="19" name="Accent 2"/>
          <p:cNvSpPr/>
          <p:nvPr/>
        </p:nvSpPr>
        <p:spPr>
          <a:xfrm>
            <a:off x="4325112" y="4253134"/>
            <a:ext cx="3611880" cy="64008"/>
          </a:xfrm>
          <a:prstGeom prst="rect">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20" name="Quote card 2"/>
          <p:cNvSpPr/>
          <p:nvPr/>
        </p:nvSpPr>
        <p:spPr>
          <a:xfrm>
            <a:off x="4325112" y="4317142"/>
            <a:ext cx="3611880" cy="1855057"/>
          </a:xfrm>
          <a:prstGeom prst="rect">
            <a:avLst/>
          </a:prstGeom>
          <a:solidFill>
            <a:srgbClr val="F3F3F3"/>
          </a:solidFill>
          <a:ln>
            <a:noFill/>
          </a:ln>
          <a:effectLst/>
          <a:scene3d>
            <a:camera prst="orthographicFront"/>
            <a:lightRig rig="threePt" dir="t"/>
          </a:scene3d>
          <a:sp3d>
            <a:bevelT w="152400" h="50800" prst="softRound"/>
          </a:sp3d>
        </p:spPr>
        <p:txBody>
          <a:bodyPr wrap="square" lIns="201168" tIns="109728" rIns="182880" bIns="54864" rtlCol="0" anchor="t"/>
          <a:lstStyle/>
          <a:p>
            <a:pPr algn="l">
              <a:spcBef>
                <a:spcPts val="0"/>
              </a:spcBef>
              <a:spcAft>
                <a:spcPts val="400"/>
              </a:spcAft>
            </a:pPr>
            <a:r>
              <a:rPr sz="1400" b="1" i="0">
                <a:solidFill>
                  <a:srgbClr val="FF6600"/>
                </a:solidFill>
                <a:latin typeface="IBM Plex Sans"/>
              </a:rPr>
              <a:t>ON DISCIPLINE</a:t>
            </a:r>
          </a:p>
          <a:p>
            <a:pPr algn="l">
              <a:spcBef>
                <a:spcPts val="0"/>
              </a:spcBef>
              <a:spcAft>
                <a:spcPts val="0"/>
              </a:spcAft>
            </a:pPr>
            <a:r>
              <a:rPr sz="1800" b="0" i="1">
                <a:solidFill>
                  <a:srgbClr val="C00000"/>
                </a:solidFill>
                <a:latin typeface="IBM Plex Sans"/>
              </a:rPr>
              <a:t>“Sometimes, the most important decision a leadership team makes is the opportunity it chooses to leave alone.”</a:t>
            </a:r>
          </a:p>
        </p:txBody>
      </p:sp>
      <p:pic>
        <p:nvPicPr>
          <p:cNvPr id="21" name="Portrait 3" descr="Dr. Kola Adesina, portrait 3"/>
          <p:cNvPicPr>
            <a:picLocks noChangeAspect="1"/>
          </p:cNvPicPr>
          <p:nvPr/>
        </p:nvPicPr>
        <p:blipFill>
          <a:blip r:embed="rId14"/>
          <a:stretch>
            <a:fillRect/>
          </a:stretch>
        </p:blipFill>
        <p:spPr>
          <a:xfrm>
            <a:off x="8101583" y="1737360"/>
            <a:ext cx="3611880" cy="2515774"/>
          </a:xfrm>
          <a:prstGeom prst="rect">
            <a:avLst/>
          </a:prstGeom>
          <a:scene3d>
            <a:camera prst="orthographicFront"/>
            <a:lightRig rig="threePt" dir="t"/>
          </a:scene3d>
          <a:sp3d>
            <a:bevelT w="152400" h="50800" prst="softRound"/>
          </a:sp3d>
        </p:spPr>
      </p:pic>
      <p:sp>
        <p:nvSpPr>
          <p:cNvPr id="22" name="Accent 3"/>
          <p:cNvSpPr/>
          <p:nvPr/>
        </p:nvSpPr>
        <p:spPr>
          <a:xfrm>
            <a:off x="8101583" y="4253134"/>
            <a:ext cx="3611880" cy="64008"/>
          </a:xfrm>
          <a:prstGeom prst="rect">
            <a:avLst/>
          </a:prstGeom>
          <a:solidFill>
            <a:srgbClr val="2E9A3E"/>
          </a:solidFill>
          <a:ln>
            <a:noFill/>
          </a:ln>
          <a:effectLst/>
          <a:scene3d>
            <a:camera prst="orthographicFront"/>
            <a:lightRig rig="threePt" dir="t"/>
          </a:scene3d>
          <a:sp3d>
            <a:bevelT w="152400" h="50800" prst="softRound"/>
          </a:sp3d>
        </p:spPr>
        <p:txBody>
          <a:bodyPr rtlCol="0" anchor="ctr"/>
          <a:lstStyle/>
          <a:p>
            <a:pPr algn="ctr"/>
            <a:endParaRPr/>
          </a:p>
        </p:txBody>
      </p:sp>
      <p:sp>
        <p:nvSpPr>
          <p:cNvPr id="23" name="Quote card 3"/>
          <p:cNvSpPr/>
          <p:nvPr/>
        </p:nvSpPr>
        <p:spPr>
          <a:xfrm>
            <a:off x="8101583" y="4317142"/>
            <a:ext cx="3611880" cy="1855057"/>
          </a:xfrm>
          <a:prstGeom prst="rect">
            <a:avLst/>
          </a:prstGeom>
          <a:solidFill>
            <a:srgbClr val="F3F3F3"/>
          </a:solidFill>
          <a:ln>
            <a:noFill/>
          </a:ln>
          <a:effectLst/>
          <a:scene3d>
            <a:camera prst="orthographicFront"/>
            <a:lightRig rig="threePt" dir="t"/>
          </a:scene3d>
          <a:sp3d>
            <a:bevelT w="152400" h="50800" prst="softRound"/>
          </a:sp3d>
        </p:spPr>
        <p:txBody>
          <a:bodyPr wrap="square" lIns="201168" tIns="109728" rIns="182880" bIns="54864" rtlCol="0" anchor="t"/>
          <a:lstStyle/>
          <a:p>
            <a:pPr algn="l">
              <a:spcBef>
                <a:spcPts val="0"/>
              </a:spcBef>
              <a:spcAft>
                <a:spcPts val="400"/>
              </a:spcAft>
            </a:pPr>
            <a:r>
              <a:rPr sz="1400" b="1" i="0">
                <a:solidFill>
                  <a:srgbClr val="00B050"/>
                </a:solidFill>
                <a:latin typeface="IBM Plex Sans"/>
              </a:rPr>
              <a:t>ON THE NATION</a:t>
            </a:r>
          </a:p>
          <a:p>
            <a:pPr algn="l">
              <a:spcBef>
                <a:spcPts val="0"/>
              </a:spcBef>
              <a:spcAft>
                <a:spcPts val="0"/>
              </a:spcAft>
            </a:pPr>
            <a:r>
              <a:rPr sz="1800" b="0" i="1">
                <a:solidFill>
                  <a:srgbClr val="C00000"/>
                </a:solidFill>
                <a:latin typeface="IBM Plex Sans"/>
              </a:rPr>
              <a:t>“May we build a Nigeria where talent finds opportunity, resources create lasting value and possibility becomes shared prosperity.”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OPENING</a:t>
            </a:r>
          </a:p>
        </p:txBody>
      </p:sp>
      <p:sp>
        <p:nvSpPr>
          <p:cNvPr id="4" name="Title"/>
          <p:cNvSpPr txBox="1"/>
          <p:nvPr/>
        </p:nvSpPr>
        <p:spPr>
          <a:xfrm>
            <a:off x="548640" y="603504"/>
            <a:ext cx="9418320" cy="1115568"/>
          </a:xfrm>
          <a:prstGeom prst="rect">
            <a:avLst/>
          </a:prstGeom>
          <a:noFill/>
        </p:spPr>
        <p:txBody>
          <a:bodyPr wrap="square" lIns="0" tIns="0" rIns="0" bIns="0" anchor="t"/>
          <a:lstStyle/>
          <a:p>
            <a:pPr algn="l">
              <a:spcBef>
                <a:spcPts val="0"/>
              </a:spcBef>
              <a:spcAft>
                <a:spcPts val="0"/>
              </a:spcAft>
            </a:pPr>
            <a:r>
              <a:rPr sz="3200" b="1" i="0">
                <a:solidFill>
                  <a:srgbClr val="C00000"/>
                </a:solidFill>
                <a:latin typeface="IBM Plex Sans"/>
              </a:rPr>
              <a:t>Good Morning,</a:t>
            </a:r>
          </a:p>
          <a:p>
            <a:pPr algn="l">
              <a:spcBef>
                <a:spcPts val="0"/>
              </a:spcBef>
              <a:spcAft>
                <a:spcPts val="0"/>
              </a:spcAft>
            </a:pPr>
            <a:r>
              <a:rPr sz="3200" b="1" i="0">
                <a:solidFill>
                  <a:srgbClr val="FF6600"/>
                </a:solidFill>
                <a:latin typeface="IBM Plex Sans"/>
              </a:rPr>
              <a:t>Distinguished Chartered Accountants</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3</a:t>
            </a:fld>
            <a:endParaRPr lang="en-US" sz="1400" b="1">
              <a:solidFill>
                <a:srgbClr val="595959"/>
              </a:solidFill>
              <a:latin typeface="IBM Plex Sans"/>
            </a:endParaRPr>
          </a:p>
        </p:txBody>
      </p:sp>
      <p:sp>
        <p:nvSpPr>
          <p:cNvPr id="15" name="Acknowledgements"/>
          <p:cNvSpPr/>
          <p:nvPr/>
        </p:nvSpPr>
        <p:spPr>
          <a:xfrm>
            <a:off x="548640" y="1828800"/>
            <a:ext cx="6629400" cy="3017520"/>
          </a:xfrm>
          <a:prstGeom prst="roundRect">
            <a:avLst>
              <a:gd name="adj" fmla="val 4000"/>
            </a:avLst>
          </a:prstGeom>
          <a:solidFill>
            <a:srgbClr val="F3F3F3"/>
          </a:solidFill>
          <a:ln>
            <a:noFill/>
          </a:ln>
          <a:effectLst/>
          <a:scene3d>
            <a:camera prst="orthographicFront"/>
            <a:lightRig rig="threePt" dir="t"/>
          </a:scene3d>
          <a:sp3d>
            <a:bevelT w="152400" h="50800" prst="softRound"/>
          </a:sp3d>
        </p:spPr>
        <p:txBody>
          <a:bodyPr wrap="square" lIns="274320" tIns="109728" rIns="274320" bIns="109728" rtlCol="0" anchor="ctr"/>
          <a:lstStyle/>
          <a:p>
            <a:pPr algn="l">
              <a:spcBef>
                <a:spcPts val="0"/>
              </a:spcBef>
              <a:spcAft>
                <a:spcPts val="500"/>
              </a:spcAft>
            </a:pPr>
            <a:r>
              <a:rPr sz="2000" b="1" i="0" dirty="0">
                <a:solidFill>
                  <a:srgbClr val="CF1C23"/>
                </a:solidFill>
                <a:latin typeface="IBM Plex Sans"/>
              </a:rPr>
              <a:t>With respect and gratitude to</a:t>
            </a: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The Chairman of this session</a:t>
            </a: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The </a:t>
            </a:r>
            <a:r>
              <a:rPr lang="en-US" sz="1700" b="0" i="0" dirty="0">
                <a:solidFill>
                  <a:srgbClr val="C00000"/>
                </a:solidFill>
                <a:latin typeface="IBM Plex Sans"/>
              </a:rPr>
              <a:t>ICAN </a:t>
            </a:r>
            <a:r>
              <a:rPr sz="1700" b="0" i="0" dirty="0">
                <a:solidFill>
                  <a:srgbClr val="C00000"/>
                </a:solidFill>
                <a:latin typeface="IBM Plex Sans"/>
              </a:rPr>
              <a:t>President</a:t>
            </a:r>
            <a:r>
              <a:rPr sz="1500" b="0" i="0" dirty="0">
                <a:solidFill>
                  <a:srgbClr val="C00000"/>
                </a:solidFill>
                <a:latin typeface="IBM Plex Sans"/>
              </a:rPr>
              <a:t> </a:t>
            </a:r>
            <a:r>
              <a:rPr lang="en-US" sz="1500" b="0" i="0" dirty="0">
                <a:solidFill>
                  <a:srgbClr val="C00000"/>
                </a:solidFill>
                <a:latin typeface="IBM Plex Sans"/>
              </a:rPr>
              <a:t>(</a:t>
            </a:r>
            <a:r>
              <a:rPr lang="en-US" sz="1500" b="1" dirty="0" err="1">
                <a:solidFill>
                  <a:srgbClr val="C00000"/>
                </a:solidFill>
                <a:latin typeface="IBM Plex Sans"/>
              </a:rPr>
              <a:t>Queensly</a:t>
            </a:r>
            <a:r>
              <a:rPr lang="en-US" sz="1500" b="1" dirty="0">
                <a:solidFill>
                  <a:srgbClr val="C00000"/>
                </a:solidFill>
                <a:latin typeface="IBM Plex Sans"/>
              </a:rPr>
              <a:t> </a:t>
            </a:r>
            <a:r>
              <a:rPr lang="en-US" sz="1500" b="1" dirty="0" err="1">
                <a:solidFill>
                  <a:srgbClr val="C00000"/>
                </a:solidFill>
                <a:latin typeface="IBM Plex Sans"/>
              </a:rPr>
              <a:t>Sofuratu</a:t>
            </a:r>
            <a:r>
              <a:rPr lang="en-US" sz="1500" b="1" dirty="0">
                <a:solidFill>
                  <a:srgbClr val="C00000"/>
                </a:solidFill>
                <a:latin typeface="IBM Plex Sans"/>
              </a:rPr>
              <a:t> </a:t>
            </a:r>
            <a:r>
              <a:rPr lang="en-US" sz="1500" b="1" dirty="0" err="1">
                <a:solidFill>
                  <a:srgbClr val="C00000"/>
                </a:solidFill>
                <a:latin typeface="IBM Plex Sans"/>
              </a:rPr>
              <a:t>Seghosime</a:t>
            </a:r>
            <a:r>
              <a:rPr lang="en-US" sz="1500" b="1" dirty="0">
                <a:solidFill>
                  <a:srgbClr val="C00000"/>
                </a:solidFill>
                <a:latin typeface="IBM Plex Sans"/>
              </a:rPr>
              <a:t>, FCA, </a:t>
            </a:r>
            <a:r>
              <a:rPr lang="en-US" sz="1500" b="1" dirty="0" err="1">
                <a:solidFill>
                  <a:srgbClr val="C00000"/>
                </a:solidFill>
                <a:latin typeface="IBM Plex Sans"/>
              </a:rPr>
              <a:t>mni</a:t>
            </a:r>
            <a:r>
              <a:rPr lang="en-US" sz="1500" dirty="0">
                <a:solidFill>
                  <a:srgbClr val="C00000"/>
                </a:solidFill>
                <a:latin typeface="IBM Plex Sans"/>
              </a:rPr>
              <a:t>) </a:t>
            </a:r>
            <a:r>
              <a:rPr sz="1700" b="0" i="0" dirty="0">
                <a:solidFill>
                  <a:srgbClr val="C00000"/>
                </a:solidFill>
                <a:latin typeface="IBM Plex Sans"/>
              </a:rPr>
              <a:t>and Governing Council of ICAN</a:t>
            </a: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The Registrar and Chief Executive, </a:t>
            </a:r>
            <a:r>
              <a:rPr sz="1400" b="1" i="0" dirty="0">
                <a:solidFill>
                  <a:srgbClr val="C00000"/>
                </a:solidFill>
                <a:latin typeface="IBM Plex Sans"/>
              </a:rPr>
              <a:t>Dr. Lanre Olasunkanmi, FCA</a:t>
            </a:r>
            <a:endParaRPr sz="1700" b="1" i="0" dirty="0">
              <a:solidFill>
                <a:srgbClr val="C00000"/>
              </a:solidFill>
              <a:latin typeface="IBM Plex Sans"/>
            </a:endParaRP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Past Presidents of the Institute</a:t>
            </a: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Fellow speakers and distinguished guests</a:t>
            </a: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Captains of industry and policymakers</a:t>
            </a:r>
          </a:p>
          <a:p>
            <a:pPr marL="285750" indent="-285750" algn="l">
              <a:spcBef>
                <a:spcPts val="0"/>
              </a:spcBef>
              <a:spcAft>
                <a:spcPts val="200"/>
              </a:spcAft>
              <a:buFont typeface="Wingdings" panose="05000000000000000000" pitchFamily="2" charset="2"/>
              <a:buChar char="§"/>
            </a:pPr>
            <a:r>
              <a:rPr sz="1700" b="0" i="0" dirty="0">
                <a:solidFill>
                  <a:srgbClr val="C00000"/>
                </a:solidFill>
                <a:latin typeface="IBM Plex Sans"/>
              </a:rPr>
              <a:t>My fellow professionals, friends and colleagues</a:t>
            </a:r>
          </a:p>
        </p:txBody>
      </p:sp>
      <p:sp>
        <p:nvSpPr>
          <p:cNvPr id="16" name="Theme card"/>
          <p:cNvSpPr/>
          <p:nvPr/>
        </p:nvSpPr>
        <p:spPr>
          <a:xfrm>
            <a:off x="6903720" y="1828800"/>
            <a:ext cx="5150628" cy="3017520"/>
          </a:xfrm>
          <a:prstGeom prst="roundRect">
            <a:avLst>
              <a:gd name="adj" fmla="val 4000"/>
            </a:avLst>
          </a:prstGeom>
          <a:solidFill>
            <a:srgbClr val="CF1C23"/>
          </a:solidFill>
          <a:ln>
            <a:noFill/>
          </a:ln>
          <a:effectLst/>
          <a:scene3d>
            <a:camera prst="orthographicFront"/>
            <a:lightRig rig="threePt" dir="t"/>
          </a:scene3d>
          <a:sp3d>
            <a:bevelT w="152400" h="50800" prst="softRound"/>
          </a:sp3d>
        </p:spPr>
        <p:txBody>
          <a:bodyPr wrap="square" lIns="292608" tIns="109728" rIns="274320" bIns="109728" rtlCol="0" anchor="ctr"/>
          <a:lstStyle/>
          <a:p>
            <a:pPr algn="l">
              <a:spcBef>
                <a:spcPts val="0"/>
              </a:spcBef>
              <a:spcAft>
                <a:spcPts val="400"/>
              </a:spcAft>
            </a:pPr>
            <a:r>
              <a:rPr sz="1400" b="1" i="0" dirty="0">
                <a:solidFill>
                  <a:srgbClr val="FFE699"/>
                </a:solidFill>
                <a:effectLst>
                  <a:outerShdw blurRad="38100" dist="38100" dir="2700000" algn="tl">
                    <a:srgbClr val="000000">
                      <a:alpha val="43137"/>
                    </a:srgbClr>
                  </a:outerShdw>
                </a:effectLst>
                <a:latin typeface="IBM Plex Sans"/>
              </a:rPr>
              <a:t>THE CONFERENCE THEME</a:t>
            </a:r>
          </a:p>
          <a:p>
            <a:pPr algn="l">
              <a:spcBef>
                <a:spcPts val="0"/>
              </a:spcBef>
              <a:spcAft>
                <a:spcPts val="1400"/>
              </a:spcAft>
            </a:pPr>
            <a:r>
              <a:rPr sz="2400" b="1" i="0" dirty="0">
                <a:solidFill>
                  <a:srgbClr val="FFFFFF"/>
                </a:solidFill>
                <a:effectLst>
                  <a:outerShdw blurRad="38100" dist="38100" dir="2700000" algn="tl">
                    <a:srgbClr val="000000">
                      <a:alpha val="43137"/>
                    </a:srgbClr>
                  </a:outerShdw>
                </a:effectLst>
                <a:latin typeface="IBM Plex Sans"/>
              </a:rPr>
              <a:t>Beyond Numbers: Strengthening the Economy, Securing the Nation</a:t>
            </a:r>
          </a:p>
          <a:p>
            <a:pPr algn="l">
              <a:spcBef>
                <a:spcPts val="0"/>
              </a:spcBef>
              <a:spcAft>
                <a:spcPts val="400"/>
              </a:spcAft>
            </a:pPr>
            <a:r>
              <a:rPr sz="1600" b="1" i="0" dirty="0">
                <a:solidFill>
                  <a:srgbClr val="FFE699"/>
                </a:solidFill>
                <a:effectLst>
                  <a:outerShdw blurRad="38100" dist="38100" dir="2700000" algn="tl">
                    <a:srgbClr val="000000">
                      <a:alpha val="43137"/>
                    </a:srgbClr>
                  </a:outerShdw>
                </a:effectLst>
                <a:latin typeface="IBM Plex Sans"/>
              </a:rPr>
              <a:t>MY TOPIC</a:t>
            </a:r>
          </a:p>
          <a:p>
            <a:pPr algn="l">
              <a:spcBef>
                <a:spcPts val="0"/>
              </a:spcBef>
              <a:spcAft>
                <a:spcPts val="0"/>
              </a:spcAft>
            </a:pPr>
            <a:r>
              <a:rPr sz="2400" b="1" i="0" dirty="0">
                <a:solidFill>
                  <a:srgbClr val="FFFFFF"/>
                </a:solidFill>
                <a:effectLst>
                  <a:outerShdw blurRad="38100" dist="38100" dir="2700000" algn="tl">
                    <a:srgbClr val="000000">
                      <a:alpha val="43137"/>
                    </a:srgbClr>
                  </a:outerShdw>
                </a:effectLst>
                <a:latin typeface="IBM Plex Sans"/>
              </a:rPr>
              <a:t>From Enterprise to Institution: Lessons from My Journey</a:t>
            </a:r>
          </a:p>
        </p:txBody>
      </p:sp>
      <p:pic>
        <p:nvPicPr>
          <p:cNvPr id="17" name="Icon FaHandPaper" descr="hand paper icon"/>
          <p:cNvPicPr>
            <a:picLocks noChangeAspect="1"/>
          </p:cNvPicPr>
          <p:nvPr/>
        </p:nvPicPr>
        <p:blipFill>
          <a:blip r:embed="rId12"/>
          <a:stretch>
            <a:fillRect/>
          </a:stretch>
        </p:blipFill>
        <p:spPr>
          <a:xfrm>
            <a:off x="548640" y="4956048"/>
            <a:ext cx="292608" cy="292608"/>
          </a:xfrm>
          <a:prstGeom prst="rect">
            <a:avLst/>
          </a:prstGeom>
          <a:scene3d>
            <a:camera prst="orthographicFront"/>
            <a:lightRig rig="threePt" dir="t"/>
          </a:scene3d>
          <a:sp3d>
            <a:bevelT w="152400" h="50800" prst="softRound"/>
          </a:sp3d>
        </p:spPr>
      </p:pic>
      <p:sp>
        <p:nvSpPr>
          <p:cNvPr id="18" name="Hands label"/>
          <p:cNvSpPr txBox="1"/>
          <p:nvPr/>
        </p:nvSpPr>
        <p:spPr>
          <a:xfrm>
            <a:off x="932688" y="4937760"/>
            <a:ext cx="5486400" cy="32918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500" b="1" i="0">
                <a:solidFill>
                  <a:srgbClr val="CF1C23"/>
                </a:solidFill>
                <a:latin typeface="IBM Plex Sans"/>
              </a:rPr>
              <a:t>RAISE YOUR HAND IF…</a:t>
            </a:r>
          </a:p>
        </p:txBody>
      </p:sp>
      <p:sp>
        <p:nvSpPr>
          <p:cNvPr id="19" name="Hands 1"/>
          <p:cNvSpPr/>
          <p:nvPr/>
        </p:nvSpPr>
        <p:spPr>
          <a:xfrm>
            <a:off x="548640" y="5349240"/>
            <a:ext cx="3611880" cy="822960"/>
          </a:xfrm>
          <a:prstGeom prst="roundRect">
            <a:avLst>
              <a:gd name="adj" fmla="val 10000"/>
            </a:avLst>
          </a:prstGeom>
          <a:solidFill>
            <a:srgbClr val="FDEEE3"/>
          </a:solidFill>
          <a:ln>
            <a:noFill/>
          </a:ln>
          <a:effectLst/>
          <a:scene3d>
            <a:camera prst="orthographicFront"/>
            <a:lightRig rig="threePt" dir="t"/>
          </a:scene3d>
          <a:sp3d>
            <a:bevelT prst="angle"/>
          </a:sp3d>
        </p:spPr>
        <p:txBody>
          <a:bodyPr wrap="square" lIns="777240" tIns="36576" rIns="137160" bIns="36576" rtlCol="0" anchor="ctr"/>
          <a:lstStyle/>
          <a:p>
            <a:pPr algn="l">
              <a:spcBef>
                <a:spcPts val="0"/>
              </a:spcBef>
              <a:spcAft>
                <a:spcPts val="0"/>
              </a:spcAft>
            </a:pPr>
            <a:r>
              <a:rPr sz="1700" b="1" i="0">
                <a:solidFill>
                  <a:srgbClr val="C00000"/>
                </a:solidFill>
                <a:latin typeface="IBM Plex Sans"/>
              </a:rPr>
              <a:t>You have started something</a:t>
            </a:r>
          </a:p>
        </p:txBody>
      </p:sp>
      <p:sp>
        <p:nvSpPr>
          <p:cNvPr id="20" name="Number 1"/>
          <p:cNvSpPr/>
          <p:nvPr/>
        </p:nvSpPr>
        <p:spPr>
          <a:xfrm>
            <a:off x="713232" y="5532120"/>
            <a:ext cx="457200" cy="457200"/>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2000" b="1" i="0">
                <a:solidFill>
                  <a:srgbClr val="FFFFFF"/>
                </a:solidFill>
                <a:latin typeface="IBM Plex Sans"/>
              </a:rPr>
              <a:t>1</a:t>
            </a:r>
          </a:p>
        </p:txBody>
      </p:sp>
      <p:sp>
        <p:nvSpPr>
          <p:cNvPr id="21" name="Hands 2"/>
          <p:cNvSpPr/>
          <p:nvPr/>
        </p:nvSpPr>
        <p:spPr>
          <a:xfrm>
            <a:off x="4443096" y="5349240"/>
            <a:ext cx="3611880" cy="822960"/>
          </a:xfrm>
          <a:prstGeom prst="roundRect">
            <a:avLst>
              <a:gd name="adj" fmla="val 10000"/>
            </a:avLst>
          </a:prstGeom>
          <a:solidFill>
            <a:srgbClr val="FDEEE3"/>
          </a:solidFill>
          <a:ln>
            <a:noFill/>
          </a:ln>
          <a:effectLst/>
          <a:scene3d>
            <a:camera prst="orthographicFront"/>
            <a:lightRig rig="threePt" dir="t"/>
          </a:scene3d>
          <a:sp3d>
            <a:bevelT prst="angle"/>
          </a:sp3d>
        </p:spPr>
        <p:txBody>
          <a:bodyPr wrap="square" lIns="777240" tIns="36576" rIns="137160" bIns="36576" rtlCol="0" anchor="ctr"/>
          <a:lstStyle/>
          <a:p>
            <a:pPr algn="l">
              <a:spcBef>
                <a:spcPts val="0"/>
              </a:spcBef>
              <a:spcAft>
                <a:spcPts val="0"/>
              </a:spcAft>
            </a:pPr>
            <a:r>
              <a:rPr sz="1700" b="1" i="0">
                <a:solidFill>
                  <a:srgbClr val="C00000"/>
                </a:solidFill>
                <a:latin typeface="IBM Plex Sans"/>
              </a:rPr>
              <a:t>You serve on a board or audit committee</a:t>
            </a:r>
          </a:p>
        </p:txBody>
      </p:sp>
      <p:sp>
        <p:nvSpPr>
          <p:cNvPr id="22" name="Number 2"/>
          <p:cNvSpPr/>
          <p:nvPr/>
        </p:nvSpPr>
        <p:spPr>
          <a:xfrm>
            <a:off x="4607687" y="5532120"/>
            <a:ext cx="457200" cy="457200"/>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2000" b="1" i="0">
                <a:solidFill>
                  <a:srgbClr val="FFFFFF"/>
                </a:solidFill>
                <a:latin typeface="IBM Plex Sans"/>
              </a:rPr>
              <a:t>2</a:t>
            </a:r>
          </a:p>
        </p:txBody>
      </p:sp>
      <p:sp>
        <p:nvSpPr>
          <p:cNvPr id="23" name="Hands 3"/>
          <p:cNvSpPr/>
          <p:nvPr/>
        </p:nvSpPr>
        <p:spPr>
          <a:xfrm>
            <a:off x="8376883" y="5349240"/>
            <a:ext cx="3611880" cy="822960"/>
          </a:xfrm>
          <a:prstGeom prst="roundRect">
            <a:avLst>
              <a:gd name="adj" fmla="val 10000"/>
            </a:avLst>
          </a:prstGeom>
          <a:solidFill>
            <a:srgbClr val="FDEEE3"/>
          </a:solidFill>
          <a:ln>
            <a:noFill/>
          </a:ln>
          <a:effectLst/>
          <a:scene3d>
            <a:camera prst="orthographicFront"/>
            <a:lightRig rig="threePt" dir="t"/>
          </a:scene3d>
          <a:sp3d>
            <a:bevelT prst="angle"/>
          </a:sp3d>
        </p:spPr>
        <p:txBody>
          <a:bodyPr wrap="square" lIns="777240" tIns="36576" rIns="137160" bIns="36576" rtlCol="0" anchor="ctr"/>
          <a:lstStyle/>
          <a:p>
            <a:pPr algn="l">
              <a:spcBef>
                <a:spcPts val="0"/>
              </a:spcBef>
              <a:spcAft>
                <a:spcPts val="0"/>
              </a:spcAft>
            </a:pPr>
            <a:r>
              <a:rPr sz="1700" b="1" i="0">
                <a:solidFill>
                  <a:srgbClr val="C00000"/>
                </a:solidFill>
                <a:latin typeface="IBM Plex Sans"/>
              </a:rPr>
              <a:t>Your organisation depends on one person</a:t>
            </a:r>
          </a:p>
        </p:txBody>
      </p:sp>
      <p:sp>
        <p:nvSpPr>
          <p:cNvPr id="24" name="Number 3"/>
          <p:cNvSpPr/>
          <p:nvPr/>
        </p:nvSpPr>
        <p:spPr>
          <a:xfrm>
            <a:off x="8541475" y="5532120"/>
            <a:ext cx="457200" cy="457200"/>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2000" b="1" i="0">
                <a:solidFill>
                  <a:srgbClr val="FFFFFF"/>
                </a:solidFill>
                <a:latin typeface="IBM Plex Sans"/>
              </a:rPr>
              <a:t>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OPENING  |  SAHARA AT 30</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Thirty Years, </a:t>
            </a:r>
            <a:r>
              <a:rPr sz="3400" b="1" i="0">
                <a:solidFill>
                  <a:srgbClr val="FF6600"/>
                </a:solidFill>
                <a:latin typeface="IBM Plex Sans"/>
              </a:rPr>
              <a:t>One Group</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4</a:t>
            </a:fld>
            <a:endParaRPr lang="en-US" sz="1400" b="1">
              <a:solidFill>
                <a:srgbClr val="595959"/>
              </a:solidFill>
              <a:latin typeface="IBM Plex Sans"/>
            </a:endParaRPr>
          </a:p>
        </p:txBody>
      </p:sp>
      <p:sp>
        <p:nvSpPr>
          <p:cNvPr id="15" name="Stat 30"/>
          <p:cNvSpPr/>
          <p:nvPr/>
        </p:nvSpPr>
        <p:spPr>
          <a:xfrm>
            <a:off x="548640" y="1755648"/>
            <a:ext cx="2697480" cy="1188720"/>
          </a:xfrm>
          <a:prstGeom prst="roundRect">
            <a:avLst>
              <a:gd name="adj" fmla="val 6000"/>
            </a:avLst>
          </a:prstGeom>
          <a:solidFill>
            <a:srgbClr val="FDEEE3"/>
          </a:solidFill>
          <a:ln>
            <a:noFill/>
          </a:ln>
          <a:effectLst/>
          <a:scene3d>
            <a:camera prst="orthographicFront"/>
            <a:lightRig rig="threePt" dir="t"/>
          </a:scene3d>
          <a:sp3d>
            <a:bevelT w="152400" h="50800" prst="softRound"/>
          </a:sp3d>
        </p:spPr>
        <p:txBody>
          <a:bodyPr wrap="square" lIns="182880" tIns="54864" rIns="182880" bIns="54864" rtlCol="0" anchor="ctr"/>
          <a:lstStyle/>
          <a:p>
            <a:pPr algn="ctr">
              <a:spcBef>
                <a:spcPts val="0"/>
              </a:spcBef>
              <a:spcAft>
                <a:spcPts val="200"/>
              </a:spcAft>
            </a:pPr>
            <a:r>
              <a:rPr sz="3400" b="1" i="0">
                <a:solidFill>
                  <a:srgbClr val="C00000"/>
                </a:solidFill>
                <a:latin typeface="IBM Plex Sans"/>
              </a:rPr>
              <a:t>30</a:t>
            </a:r>
          </a:p>
          <a:p>
            <a:pPr algn="ctr">
              <a:spcBef>
                <a:spcPts val="0"/>
              </a:spcBef>
              <a:spcAft>
                <a:spcPts val="0"/>
              </a:spcAft>
            </a:pPr>
            <a:r>
              <a:rPr sz="1600" b="0" i="0">
                <a:solidFill>
                  <a:srgbClr val="C00000"/>
                </a:solidFill>
                <a:latin typeface="IBM Plex Sans"/>
              </a:rPr>
              <a:t>years of bringing energy to life</a:t>
            </a:r>
          </a:p>
        </p:txBody>
      </p:sp>
      <p:sp>
        <p:nvSpPr>
          <p:cNvPr id="16" name="Stat 42+"/>
          <p:cNvSpPr/>
          <p:nvPr/>
        </p:nvSpPr>
        <p:spPr>
          <a:xfrm>
            <a:off x="3355848" y="1755648"/>
            <a:ext cx="2697480" cy="1188720"/>
          </a:xfrm>
          <a:prstGeom prst="roundRect">
            <a:avLst>
              <a:gd name="adj" fmla="val 6000"/>
            </a:avLst>
          </a:prstGeom>
          <a:solidFill>
            <a:srgbClr val="FDEEE3"/>
          </a:solidFill>
          <a:ln>
            <a:noFill/>
          </a:ln>
          <a:effectLst/>
          <a:scene3d>
            <a:camera prst="orthographicFront"/>
            <a:lightRig rig="threePt" dir="t"/>
          </a:scene3d>
          <a:sp3d>
            <a:bevelT w="152400" h="50800" prst="softRound"/>
          </a:sp3d>
        </p:spPr>
        <p:txBody>
          <a:bodyPr wrap="square" lIns="182880" tIns="54864" rIns="182880" bIns="54864" rtlCol="0" anchor="ctr"/>
          <a:lstStyle/>
          <a:p>
            <a:pPr algn="ctr">
              <a:spcBef>
                <a:spcPts val="0"/>
              </a:spcBef>
              <a:spcAft>
                <a:spcPts val="200"/>
              </a:spcAft>
            </a:pPr>
            <a:r>
              <a:rPr sz="3400" b="1" i="0">
                <a:solidFill>
                  <a:srgbClr val="C00000"/>
                </a:solidFill>
                <a:latin typeface="IBM Plex Sans"/>
              </a:rPr>
              <a:t>42+</a:t>
            </a:r>
          </a:p>
          <a:p>
            <a:pPr algn="ctr">
              <a:spcBef>
                <a:spcPts val="0"/>
              </a:spcBef>
              <a:spcAft>
                <a:spcPts val="0"/>
              </a:spcAft>
            </a:pPr>
            <a:r>
              <a:rPr sz="1600" b="0" i="0">
                <a:solidFill>
                  <a:srgbClr val="C00000"/>
                </a:solidFill>
                <a:latin typeface="IBM Plex Sans"/>
              </a:rPr>
              <a:t>countries across four regions</a:t>
            </a:r>
          </a:p>
        </p:txBody>
      </p:sp>
      <p:sp>
        <p:nvSpPr>
          <p:cNvPr id="17" name="Stat 6,000"/>
          <p:cNvSpPr/>
          <p:nvPr/>
        </p:nvSpPr>
        <p:spPr>
          <a:xfrm>
            <a:off x="6163055" y="1755648"/>
            <a:ext cx="2697480" cy="1188720"/>
          </a:xfrm>
          <a:prstGeom prst="roundRect">
            <a:avLst>
              <a:gd name="adj" fmla="val 6000"/>
            </a:avLst>
          </a:prstGeom>
          <a:solidFill>
            <a:srgbClr val="FDEEE3"/>
          </a:solidFill>
          <a:ln>
            <a:noFill/>
          </a:ln>
          <a:effectLst/>
          <a:scene3d>
            <a:camera prst="orthographicFront"/>
            <a:lightRig rig="threePt" dir="t"/>
          </a:scene3d>
          <a:sp3d>
            <a:bevelT w="152400" h="50800" prst="softRound"/>
          </a:sp3d>
        </p:spPr>
        <p:txBody>
          <a:bodyPr wrap="square" lIns="182880" tIns="54864" rIns="182880" bIns="54864" rtlCol="0" anchor="ctr"/>
          <a:lstStyle/>
          <a:p>
            <a:pPr algn="ctr">
              <a:spcBef>
                <a:spcPts val="0"/>
              </a:spcBef>
              <a:spcAft>
                <a:spcPts val="200"/>
              </a:spcAft>
            </a:pPr>
            <a:r>
              <a:rPr sz="3400" b="1" i="0">
                <a:solidFill>
                  <a:srgbClr val="C00000"/>
                </a:solidFill>
                <a:latin typeface="IBM Plex Sans"/>
              </a:rPr>
              <a:t>6,000</a:t>
            </a:r>
          </a:p>
          <a:p>
            <a:pPr algn="ctr">
              <a:spcBef>
                <a:spcPts val="0"/>
              </a:spcBef>
              <a:spcAft>
                <a:spcPts val="0"/>
              </a:spcAft>
            </a:pPr>
            <a:r>
              <a:rPr sz="1600" b="0" i="0">
                <a:solidFill>
                  <a:srgbClr val="C00000"/>
                </a:solidFill>
                <a:latin typeface="IBM Plex Sans"/>
              </a:rPr>
              <a:t>professionals, almost</a:t>
            </a:r>
          </a:p>
        </p:txBody>
      </p:sp>
      <p:sp>
        <p:nvSpPr>
          <p:cNvPr id="18" name="Stat 19%"/>
          <p:cNvSpPr/>
          <p:nvPr/>
        </p:nvSpPr>
        <p:spPr>
          <a:xfrm>
            <a:off x="8970263" y="1755648"/>
            <a:ext cx="2697480" cy="1188720"/>
          </a:xfrm>
          <a:prstGeom prst="roundRect">
            <a:avLst>
              <a:gd name="adj" fmla="val 6000"/>
            </a:avLst>
          </a:prstGeom>
          <a:solidFill>
            <a:srgbClr val="FDEEE3"/>
          </a:solidFill>
          <a:ln>
            <a:noFill/>
          </a:ln>
          <a:effectLst/>
          <a:scene3d>
            <a:camera prst="orthographicFront"/>
            <a:lightRig rig="threePt" dir="t"/>
          </a:scene3d>
          <a:sp3d>
            <a:bevelT w="152400" h="50800" prst="softRound"/>
          </a:sp3d>
        </p:spPr>
        <p:txBody>
          <a:bodyPr wrap="square" lIns="182880" tIns="54864" rIns="182880" bIns="54864" rtlCol="0" anchor="ctr"/>
          <a:lstStyle/>
          <a:p>
            <a:pPr algn="ctr">
              <a:spcBef>
                <a:spcPts val="0"/>
              </a:spcBef>
              <a:spcAft>
                <a:spcPts val="200"/>
              </a:spcAft>
            </a:pPr>
            <a:r>
              <a:rPr sz="3400" b="1" i="0">
                <a:solidFill>
                  <a:srgbClr val="C00000"/>
                </a:solidFill>
                <a:latin typeface="IBM Plex Sans"/>
              </a:rPr>
              <a:t>19%</a:t>
            </a:r>
          </a:p>
          <a:p>
            <a:pPr algn="ctr">
              <a:spcBef>
                <a:spcPts val="0"/>
              </a:spcBef>
              <a:spcAft>
                <a:spcPts val="0"/>
              </a:spcAft>
            </a:pPr>
            <a:r>
              <a:rPr sz="1600" b="0" i="0">
                <a:solidFill>
                  <a:srgbClr val="C00000"/>
                </a:solidFill>
                <a:latin typeface="IBM Plex Sans"/>
              </a:rPr>
              <a:t>of Nigeria’s power, through Sahara Power</a:t>
            </a:r>
          </a:p>
        </p:txBody>
      </p:sp>
      <p:sp>
        <p:nvSpPr>
          <p:cNvPr id="19" name="Timeline axis"/>
          <p:cNvSpPr/>
          <p:nvPr/>
        </p:nvSpPr>
        <p:spPr>
          <a:xfrm>
            <a:off x="548640" y="4526280"/>
            <a:ext cx="11109960" cy="54864"/>
          </a:xfrm>
          <a:prstGeom prst="rect">
            <a:avLst/>
          </a:prstGeom>
          <a:solidFill>
            <a:srgbClr val="D9D9D9"/>
          </a:solidFill>
          <a:ln>
            <a:noFill/>
          </a:ln>
          <a:effectLst/>
          <a:scene3d>
            <a:camera prst="orthographicFront"/>
            <a:lightRig rig="threePt" dir="t"/>
          </a:scene3d>
          <a:sp3d>
            <a:bevelT w="152400" h="50800" prst="softRound"/>
          </a:sp3d>
        </p:spPr>
        <p:txBody>
          <a:bodyPr rtlCol="0" anchor="ctr"/>
          <a:lstStyle/>
          <a:p>
            <a:pPr algn="ctr"/>
            <a:endParaRPr/>
          </a:p>
        </p:txBody>
      </p:sp>
      <p:sp>
        <p:nvSpPr>
          <p:cNvPr id="20" name="Node 1996"/>
          <p:cNvSpPr/>
          <p:nvPr/>
        </p:nvSpPr>
        <p:spPr>
          <a:xfrm>
            <a:off x="1636776"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21" name="Stem"/>
          <p:cNvSpPr/>
          <p:nvPr/>
        </p:nvSpPr>
        <p:spPr>
          <a:xfrm>
            <a:off x="1772107" y="4142232"/>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22" name="Moment 1996"/>
          <p:cNvSpPr txBox="1"/>
          <p:nvPr/>
        </p:nvSpPr>
        <p:spPr>
          <a:xfrm>
            <a:off x="594359" y="3108960"/>
            <a:ext cx="2377440" cy="1033271"/>
          </a:xfrm>
          <a:prstGeom prst="rect">
            <a:avLst/>
          </a:prstGeom>
          <a:noFill/>
          <a:scene3d>
            <a:camera prst="orthographicFront"/>
            <a:lightRig rig="threePt" dir="t"/>
          </a:scene3d>
          <a:sp3d>
            <a:bevelT w="152400" h="50800" prst="softRound"/>
          </a:sp3d>
        </p:spPr>
        <p:txBody>
          <a:bodyPr wrap="square" lIns="0" tIns="0" rIns="0" bIns="0" anchor="b"/>
          <a:lstStyle/>
          <a:p>
            <a:pPr algn="ctr">
              <a:spcBef>
                <a:spcPts val="0"/>
              </a:spcBef>
              <a:spcAft>
                <a:spcPts val="100"/>
              </a:spcAft>
            </a:pPr>
            <a:r>
              <a:rPr sz="2200" b="1" i="0">
                <a:solidFill>
                  <a:srgbClr val="C00000"/>
                </a:solidFill>
                <a:latin typeface="IBM Plex Sans"/>
              </a:rPr>
              <a:t>1996</a:t>
            </a:r>
          </a:p>
          <a:p>
            <a:pPr algn="ctr">
              <a:spcBef>
                <a:spcPts val="0"/>
              </a:spcBef>
              <a:spcAft>
                <a:spcPts val="0"/>
              </a:spcAft>
            </a:pPr>
            <a:r>
              <a:rPr sz="1500" b="0" i="0">
                <a:solidFill>
                  <a:srgbClr val="C00000"/>
                </a:solidFill>
                <a:latin typeface="IBM Plex Sans"/>
              </a:rPr>
              <a:t>Sahara Energy Resources begins trading</a:t>
            </a:r>
          </a:p>
        </p:txBody>
      </p:sp>
      <p:sp>
        <p:nvSpPr>
          <p:cNvPr id="23" name="Node 1998"/>
          <p:cNvSpPr/>
          <p:nvPr/>
        </p:nvSpPr>
        <p:spPr>
          <a:xfrm>
            <a:off x="2871215"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24" name="Stem"/>
          <p:cNvSpPr/>
          <p:nvPr/>
        </p:nvSpPr>
        <p:spPr>
          <a:xfrm>
            <a:off x="3006547" y="4700016"/>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25" name="Moment 1998"/>
          <p:cNvSpPr txBox="1"/>
          <p:nvPr/>
        </p:nvSpPr>
        <p:spPr>
          <a:xfrm>
            <a:off x="1828799" y="4983480"/>
            <a:ext cx="2377440" cy="1143000"/>
          </a:xfrm>
          <a:prstGeom prst="rect">
            <a:avLst/>
          </a:prstGeom>
          <a:noFill/>
          <a:scene3d>
            <a:camera prst="orthographicFront"/>
            <a:lightRig rig="threePt" dir="t"/>
          </a:scene3d>
          <a:sp3d>
            <a:bevelT w="152400" h="50800" prst="softRound"/>
          </a:sp3d>
        </p:spPr>
        <p:txBody>
          <a:bodyPr wrap="square" lIns="0" tIns="0" rIns="0" bIns="0" anchor="t"/>
          <a:lstStyle/>
          <a:p>
            <a:pPr algn="ctr">
              <a:spcBef>
                <a:spcPts val="0"/>
              </a:spcBef>
              <a:spcAft>
                <a:spcPts val="100"/>
              </a:spcAft>
            </a:pPr>
            <a:r>
              <a:rPr sz="2200" b="1" i="0">
                <a:solidFill>
                  <a:srgbClr val="C00000"/>
                </a:solidFill>
                <a:latin typeface="IBM Plex Sans"/>
              </a:rPr>
              <a:t>1998</a:t>
            </a:r>
          </a:p>
          <a:p>
            <a:pPr algn="ctr">
              <a:spcBef>
                <a:spcPts val="0"/>
              </a:spcBef>
              <a:spcAft>
                <a:spcPts val="0"/>
              </a:spcAft>
            </a:pPr>
            <a:r>
              <a:rPr sz="1500" b="0" i="0">
                <a:solidFill>
                  <a:srgbClr val="C00000"/>
                </a:solidFill>
                <a:latin typeface="IBM Plex Sans"/>
              </a:rPr>
              <a:t>Trading hub moves to Geneva</a:t>
            </a:r>
          </a:p>
        </p:txBody>
      </p:sp>
      <p:sp>
        <p:nvSpPr>
          <p:cNvPr id="26" name="Node 2007"/>
          <p:cNvSpPr/>
          <p:nvPr/>
        </p:nvSpPr>
        <p:spPr>
          <a:xfrm>
            <a:off x="4105656"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27" name="Stem"/>
          <p:cNvSpPr/>
          <p:nvPr/>
        </p:nvSpPr>
        <p:spPr>
          <a:xfrm>
            <a:off x="4240987" y="4142232"/>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28" name="Moment 2007"/>
          <p:cNvSpPr txBox="1"/>
          <p:nvPr/>
        </p:nvSpPr>
        <p:spPr>
          <a:xfrm>
            <a:off x="3063240" y="3108960"/>
            <a:ext cx="2377440" cy="1033271"/>
          </a:xfrm>
          <a:prstGeom prst="rect">
            <a:avLst/>
          </a:prstGeom>
          <a:noFill/>
          <a:scene3d>
            <a:camera prst="orthographicFront"/>
            <a:lightRig rig="threePt" dir="t"/>
          </a:scene3d>
          <a:sp3d>
            <a:bevelT w="152400" h="50800" prst="softRound"/>
          </a:sp3d>
        </p:spPr>
        <p:txBody>
          <a:bodyPr wrap="square" lIns="0" tIns="0" rIns="0" bIns="0" anchor="b"/>
          <a:lstStyle/>
          <a:p>
            <a:pPr algn="ctr">
              <a:spcBef>
                <a:spcPts val="0"/>
              </a:spcBef>
              <a:spcAft>
                <a:spcPts val="100"/>
              </a:spcAft>
            </a:pPr>
            <a:r>
              <a:rPr sz="2200" b="1" i="0">
                <a:solidFill>
                  <a:srgbClr val="C00000"/>
                </a:solidFill>
                <a:latin typeface="IBM Plex Sans"/>
              </a:rPr>
              <a:t>2007</a:t>
            </a:r>
          </a:p>
          <a:p>
            <a:pPr algn="ctr">
              <a:spcBef>
                <a:spcPts val="0"/>
              </a:spcBef>
              <a:spcAft>
                <a:spcPts val="0"/>
              </a:spcAft>
            </a:pPr>
            <a:r>
              <a:rPr sz="1500" b="0" i="0">
                <a:solidFill>
                  <a:srgbClr val="C00000"/>
                </a:solidFill>
                <a:latin typeface="IBM Plex Sans"/>
              </a:rPr>
              <a:t>Enters the power sector</a:t>
            </a:r>
          </a:p>
        </p:txBody>
      </p:sp>
      <p:sp>
        <p:nvSpPr>
          <p:cNvPr id="29" name="Node 2009 to 2011"/>
          <p:cNvSpPr/>
          <p:nvPr/>
        </p:nvSpPr>
        <p:spPr>
          <a:xfrm>
            <a:off x="5340096"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30" name="Stem"/>
          <p:cNvSpPr/>
          <p:nvPr/>
        </p:nvSpPr>
        <p:spPr>
          <a:xfrm>
            <a:off x="5475427" y="4700016"/>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31" name="Moment 2009 to 2011"/>
          <p:cNvSpPr txBox="1"/>
          <p:nvPr/>
        </p:nvSpPr>
        <p:spPr>
          <a:xfrm>
            <a:off x="4297680" y="4983480"/>
            <a:ext cx="2377440" cy="1143000"/>
          </a:xfrm>
          <a:prstGeom prst="rect">
            <a:avLst/>
          </a:prstGeom>
          <a:noFill/>
          <a:scene3d>
            <a:camera prst="orthographicFront"/>
            <a:lightRig rig="threePt" dir="t"/>
          </a:scene3d>
          <a:sp3d>
            <a:bevelT w="152400" h="50800" prst="softRound"/>
          </a:sp3d>
        </p:spPr>
        <p:txBody>
          <a:bodyPr wrap="square" lIns="0" tIns="0" rIns="0" bIns="0" anchor="t"/>
          <a:lstStyle/>
          <a:p>
            <a:pPr algn="ctr">
              <a:spcBef>
                <a:spcPts val="0"/>
              </a:spcBef>
              <a:spcAft>
                <a:spcPts val="100"/>
              </a:spcAft>
            </a:pPr>
            <a:r>
              <a:rPr sz="2200" b="1" i="0">
                <a:solidFill>
                  <a:srgbClr val="C00000"/>
                </a:solidFill>
                <a:latin typeface="IBM Plex Sans"/>
              </a:rPr>
              <a:t>2009 to 2011</a:t>
            </a:r>
          </a:p>
          <a:p>
            <a:pPr algn="ctr">
              <a:spcBef>
                <a:spcPts val="0"/>
              </a:spcBef>
              <a:spcAft>
                <a:spcPts val="0"/>
              </a:spcAft>
            </a:pPr>
            <a:r>
              <a:rPr sz="1500" b="0" i="0">
                <a:solidFill>
                  <a:srgbClr val="C00000"/>
                </a:solidFill>
                <a:latin typeface="IBM Plex Sans"/>
              </a:rPr>
              <a:t>Singapore and Dubai extend our reach</a:t>
            </a:r>
          </a:p>
        </p:txBody>
      </p:sp>
      <p:sp>
        <p:nvSpPr>
          <p:cNvPr id="32" name="Node 2013"/>
          <p:cNvSpPr/>
          <p:nvPr/>
        </p:nvSpPr>
        <p:spPr>
          <a:xfrm>
            <a:off x="6574536"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33" name="Stem"/>
          <p:cNvSpPr/>
          <p:nvPr/>
        </p:nvSpPr>
        <p:spPr>
          <a:xfrm>
            <a:off x="6709867" y="4142232"/>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34" name="Moment 2013"/>
          <p:cNvSpPr txBox="1"/>
          <p:nvPr/>
        </p:nvSpPr>
        <p:spPr>
          <a:xfrm>
            <a:off x="5532120" y="3108960"/>
            <a:ext cx="2377440" cy="1033271"/>
          </a:xfrm>
          <a:prstGeom prst="rect">
            <a:avLst/>
          </a:prstGeom>
          <a:noFill/>
          <a:scene3d>
            <a:camera prst="orthographicFront"/>
            <a:lightRig rig="threePt" dir="t"/>
          </a:scene3d>
          <a:sp3d>
            <a:bevelT w="152400" h="50800" prst="softRound"/>
          </a:sp3d>
        </p:spPr>
        <p:txBody>
          <a:bodyPr wrap="square" lIns="0" tIns="0" rIns="0" bIns="0" anchor="b"/>
          <a:lstStyle/>
          <a:p>
            <a:pPr algn="ctr">
              <a:spcBef>
                <a:spcPts val="0"/>
              </a:spcBef>
              <a:spcAft>
                <a:spcPts val="100"/>
              </a:spcAft>
            </a:pPr>
            <a:r>
              <a:rPr sz="2200" b="1" i="0">
                <a:solidFill>
                  <a:srgbClr val="C00000"/>
                </a:solidFill>
                <a:latin typeface="IBM Plex Sans"/>
              </a:rPr>
              <a:t>2013</a:t>
            </a:r>
          </a:p>
          <a:p>
            <a:pPr algn="ctr">
              <a:spcBef>
                <a:spcPts val="0"/>
              </a:spcBef>
              <a:spcAft>
                <a:spcPts val="0"/>
              </a:spcAft>
            </a:pPr>
            <a:r>
              <a:rPr sz="1500" b="0" i="0">
                <a:solidFill>
                  <a:srgbClr val="C00000"/>
                </a:solidFill>
                <a:latin typeface="IBM Plex Sans"/>
              </a:rPr>
              <a:t>Egbin and Ikeja Electric join Sahara Power</a:t>
            </a:r>
          </a:p>
        </p:txBody>
      </p:sp>
      <p:sp>
        <p:nvSpPr>
          <p:cNvPr id="35" name="Node 2017"/>
          <p:cNvSpPr/>
          <p:nvPr/>
        </p:nvSpPr>
        <p:spPr>
          <a:xfrm>
            <a:off x="7808975"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36" name="Stem"/>
          <p:cNvSpPr/>
          <p:nvPr/>
        </p:nvSpPr>
        <p:spPr>
          <a:xfrm>
            <a:off x="7944307" y="4700016"/>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37" name="Moment 2017"/>
          <p:cNvSpPr txBox="1"/>
          <p:nvPr/>
        </p:nvSpPr>
        <p:spPr>
          <a:xfrm>
            <a:off x="6766559" y="4983480"/>
            <a:ext cx="2377440" cy="1143000"/>
          </a:xfrm>
          <a:prstGeom prst="rect">
            <a:avLst/>
          </a:prstGeom>
          <a:noFill/>
          <a:scene3d>
            <a:camera prst="orthographicFront"/>
            <a:lightRig rig="threePt" dir="t"/>
          </a:scene3d>
          <a:sp3d>
            <a:bevelT w="152400" h="50800" prst="softRound"/>
          </a:sp3d>
        </p:spPr>
        <p:txBody>
          <a:bodyPr wrap="square" lIns="0" tIns="0" rIns="0" bIns="0" anchor="t"/>
          <a:lstStyle/>
          <a:p>
            <a:pPr algn="ctr">
              <a:spcBef>
                <a:spcPts val="0"/>
              </a:spcBef>
              <a:spcAft>
                <a:spcPts val="100"/>
              </a:spcAft>
            </a:pPr>
            <a:r>
              <a:rPr sz="2200" b="1" i="0">
                <a:solidFill>
                  <a:srgbClr val="C00000"/>
                </a:solidFill>
                <a:latin typeface="IBM Plex Sans"/>
              </a:rPr>
              <a:t>2017</a:t>
            </a:r>
          </a:p>
          <a:p>
            <a:pPr algn="ctr">
              <a:spcBef>
                <a:spcPts val="0"/>
              </a:spcBef>
              <a:spcAft>
                <a:spcPts val="0"/>
              </a:spcAft>
            </a:pPr>
            <a:r>
              <a:rPr sz="1500" b="0" i="0">
                <a:solidFill>
                  <a:srgbClr val="C00000"/>
                </a:solidFill>
                <a:latin typeface="IBM Plex Sans"/>
              </a:rPr>
              <a:t>Asharami Synergy Plc is formed</a:t>
            </a:r>
          </a:p>
        </p:txBody>
      </p:sp>
      <p:sp>
        <p:nvSpPr>
          <p:cNvPr id="38" name="Node 2025"/>
          <p:cNvSpPr/>
          <p:nvPr/>
        </p:nvSpPr>
        <p:spPr>
          <a:xfrm>
            <a:off x="9043416" y="4407408"/>
            <a:ext cx="292608" cy="292608"/>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sp>
        <p:nvSpPr>
          <p:cNvPr id="39" name="Stem"/>
          <p:cNvSpPr/>
          <p:nvPr/>
        </p:nvSpPr>
        <p:spPr>
          <a:xfrm>
            <a:off x="9178747" y="4142232"/>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40" name="Moment 2025"/>
          <p:cNvSpPr txBox="1"/>
          <p:nvPr/>
        </p:nvSpPr>
        <p:spPr>
          <a:xfrm>
            <a:off x="8001000" y="3108960"/>
            <a:ext cx="2377440" cy="1033271"/>
          </a:xfrm>
          <a:prstGeom prst="rect">
            <a:avLst/>
          </a:prstGeom>
          <a:noFill/>
          <a:scene3d>
            <a:camera prst="orthographicFront"/>
            <a:lightRig rig="threePt" dir="t"/>
          </a:scene3d>
          <a:sp3d>
            <a:bevelT w="152400" h="50800" prst="softRound"/>
          </a:sp3d>
        </p:spPr>
        <p:txBody>
          <a:bodyPr wrap="square" lIns="0" tIns="0" rIns="0" bIns="0" anchor="b"/>
          <a:lstStyle/>
          <a:p>
            <a:pPr algn="ctr">
              <a:spcBef>
                <a:spcPts val="0"/>
              </a:spcBef>
              <a:spcAft>
                <a:spcPts val="100"/>
              </a:spcAft>
            </a:pPr>
            <a:r>
              <a:rPr sz="2200" b="1" i="0">
                <a:solidFill>
                  <a:srgbClr val="C00000"/>
                </a:solidFill>
                <a:latin typeface="IBM Plex Sans"/>
              </a:rPr>
              <a:t>2025</a:t>
            </a:r>
          </a:p>
          <a:p>
            <a:pPr algn="ctr">
              <a:spcBef>
                <a:spcPts val="0"/>
              </a:spcBef>
              <a:spcAft>
                <a:spcPts val="0"/>
              </a:spcAft>
            </a:pPr>
            <a:r>
              <a:rPr sz="1500" b="0" i="0">
                <a:solidFill>
                  <a:srgbClr val="C00000"/>
                </a:solidFill>
                <a:latin typeface="IBM Plex Sans"/>
              </a:rPr>
              <a:t>Afam II adds 180MW in 16 months</a:t>
            </a:r>
          </a:p>
        </p:txBody>
      </p:sp>
      <p:sp>
        <p:nvSpPr>
          <p:cNvPr id="41" name="Node 2026"/>
          <p:cNvSpPr/>
          <p:nvPr/>
        </p:nvSpPr>
        <p:spPr>
          <a:xfrm>
            <a:off x="10277856" y="4407408"/>
            <a:ext cx="292608" cy="292608"/>
          </a:xfrm>
          <a:prstGeom prst="ellipse">
            <a:avLst/>
          </a:prstGeom>
          <a:solidFill>
            <a:srgbClr val="CF1C23"/>
          </a:solidFill>
          <a:ln>
            <a:noFill/>
          </a:ln>
          <a:effectLst/>
          <a:scene3d>
            <a:camera prst="orthographicFront"/>
            <a:lightRig rig="threePt" dir="t"/>
          </a:scene3d>
          <a:sp3d>
            <a:bevelT w="152400" h="50800" prst="softRound"/>
          </a:sp3d>
        </p:spPr>
        <p:txBody>
          <a:bodyPr rtlCol="0" anchor="ctr"/>
          <a:lstStyle/>
          <a:p>
            <a:pPr algn="ctr"/>
            <a:endParaRPr/>
          </a:p>
        </p:txBody>
      </p:sp>
      <p:sp>
        <p:nvSpPr>
          <p:cNvPr id="42" name="Stem"/>
          <p:cNvSpPr/>
          <p:nvPr/>
        </p:nvSpPr>
        <p:spPr>
          <a:xfrm>
            <a:off x="10413187" y="4700016"/>
            <a:ext cx="21945" cy="265176"/>
          </a:xfrm>
          <a:prstGeom prst="rect">
            <a:avLst/>
          </a:prstGeom>
          <a:solidFill>
            <a:srgbClr val="BFBFBF"/>
          </a:solidFill>
          <a:ln>
            <a:noFill/>
          </a:ln>
          <a:effectLst/>
          <a:scene3d>
            <a:camera prst="orthographicFront"/>
            <a:lightRig rig="threePt" dir="t"/>
          </a:scene3d>
          <a:sp3d>
            <a:bevelT w="152400" h="50800" prst="softRound"/>
          </a:sp3d>
        </p:spPr>
        <p:txBody>
          <a:bodyPr rtlCol="0" anchor="ctr"/>
          <a:lstStyle/>
          <a:p>
            <a:pPr algn="ctr"/>
            <a:endParaRPr/>
          </a:p>
        </p:txBody>
      </p:sp>
      <p:sp>
        <p:nvSpPr>
          <p:cNvPr id="43" name="Moment 2026"/>
          <p:cNvSpPr txBox="1"/>
          <p:nvPr/>
        </p:nvSpPr>
        <p:spPr>
          <a:xfrm>
            <a:off x="9235440" y="4983480"/>
            <a:ext cx="2377440" cy="1143000"/>
          </a:xfrm>
          <a:prstGeom prst="rect">
            <a:avLst/>
          </a:prstGeom>
          <a:noFill/>
          <a:scene3d>
            <a:camera prst="orthographicFront"/>
            <a:lightRig rig="threePt" dir="t"/>
          </a:scene3d>
          <a:sp3d>
            <a:bevelT w="152400" h="50800" prst="softRound"/>
          </a:sp3d>
        </p:spPr>
        <p:txBody>
          <a:bodyPr wrap="square" lIns="0" tIns="0" rIns="0" bIns="0" anchor="t"/>
          <a:lstStyle/>
          <a:p>
            <a:pPr algn="ctr">
              <a:spcBef>
                <a:spcPts val="0"/>
              </a:spcBef>
              <a:spcAft>
                <a:spcPts val="100"/>
              </a:spcAft>
            </a:pPr>
            <a:r>
              <a:rPr sz="2200" b="1" i="0">
                <a:solidFill>
                  <a:srgbClr val="C00000"/>
                </a:solidFill>
                <a:latin typeface="IBM Plex Sans"/>
              </a:rPr>
              <a:t>2026</a:t>
            </a:r>
          </a:p>
          <a:p>
            <a:pPr algn="ctr">
              <a:spcBef>
                <a:spcPts val="0"/>
              </a:spcBef>
              <a:spcAft>
                <a:spcPts val="0"/>
              </a:spcAft>
            </a:pPr>
            <a:r>
              <a:rPr sz="1500" b="0" i="0">
                <a:solidFill>
                  <a:srgbClr val="C00000"/>
                </a:solidFill>
                <a:latin typeface="IBM Plex Sans"/>
              </a:rPr>
              <a:t>Thirty years, and counting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THE KEYNOTE</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From Enterprise </a:t>
            </a:r>
            <a:r>
              <a:rPr sz="3400" b="1" i="0">
                <a:solidFill>
                  <a:srgbClr val="FF6600"/>
                </a:solidFill>
                <a:latin typeface="IBM Plex Sans"/>
              </a:rPr>
              <a:t>to Institution: What Changes</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5</a:t>
            </a:fld>
            <a:endParaRPr lang="en-US" sz="1400" b="1">
              <a:solidFill>
                <a:srgbClr val="595959"/>
              </a:solidFill>
              <a:latin typeface="IBM Plex Sans"/>
            </a:endParaRPr>
          </a:p>
        </p:txBody>
      </p:sp>
      <p:sp>
        <p:nvSpPr>
          <p:cNvPr id="15" name="Header enterprise"/>
          <p:cNvSpPr/>
          <p:nvPr/>
        </p:nvSpPr>
        <p:spPr>
          <a:xfrm>
            <a:off x="2697480" y="1783080"/>
            <a:ext cx="4462272" cy="502920"/>
          </a:xfrm>
          <a:prstGeom prst="rect">
            <a:avLst/>
          </a:prstGeom>
          <a:solidFill>
            <a:srgbClr val="6B6B6B"/>
          </a:solidFill>
          <a:ln>
            <a:noFill/>
          </a:ln>
          <a:effectLst/>
          <a:scene3d>
            <a:camera prst="orthographicFront"/>
            <a:lightRig rig="threePt" dir="t"/>
          </a:scene3d>
          <a:sp3d>
            <a:bevelT/>
          </a:sp3d>
        </p:spPr>
        <p:txBody>
          <a:bodyPr wrap="square" lIns="137160" tIns="73152" rIns="137160" bIns="73152" rtlCol="0" anchor="ctr"/>
          <a:lstStyle/>
          <a:p>
            <a:pPr algn="ctr">
              <a:spcBef>
                <a:spcPts val="0"/>
              </a:spcBef>
              <a:spcAft>
                <a:spcPts val="0"/>
              </a:spcAft>
            </a:pPr>
            <a:r>
              <a:rPr sz="2200" b="1" i="0">
                <a:solidFill>
                  <a:srgbClr val="FFFFFF"/>
                </a:solidFill>
                <a:latin typeface="IBM Plex Sans"/>
              </a:rPr>
              <a:t>Enterprise</a:t>
            </a:r>
          </a:p>
        </p:txBody>
      </p:sp>
      <p:sp>
        <p:nvSpPr>
          <p:cNvPr id="16" name="Header institution"/>
          <p:cNvSpPr/>
          <p:nvPr/>
        </p:nvSpPr>
        <p:spPr>
          <a:xfrm>
            <a:off x="7205472" y="1783080"/>
            <a:ext cx="4453128" cy="502920"/>
          </a:xfrm>
          <a:prstGeom prst="rect">
            <a:avLst/>
          </a:prstGeom>
          <a:solidFill>
            <a:srgbClr val="CF1C23"/>
          </a:solidFill>
          <a:ln>
            <a:noFill/>
          </a:ln>
          <a:effectLst/>
          <a:scene3d>
            <a:camera prst="orthographicFront"/>
            <a:lightRig rig="threePt" dir="t"/>
          </a:scene3d>
          <a:sp3d>
            <a:bevelT/>
          </a:sp3d>
        </p:spPr>
        <p:txBody>
          <a:bodyPr wrap="square" lIns="137160" tIns="73152" rIns="137160" bIns="73152" rtlCol="0" anchor="ctr"/>
          <a:lstStyle/>
          <a:p>
            <a:pPr algn="ctr">
              <a:spcBef>
                <a:spcPts val="0"/>
              </a:spcBef>
              <a:spcAft>
                <a:spcPts val="0"/>
              </a:spcAft>
            </a:pPr>
            <a:r>
              <a:rPr sz="2200" b="1" i="0">
                <a:solidFill>
                  <a:srgbClr val="FFFFFF"/>
                </a:solidFill>
                <a:latin typeface="IBM Plex Sans"/>
              </a:rPr>
              <a:t>Institution</a:t>
            </a:r>
          </a:p>
        </p:txBody>
      </p:sp>
      <p:sp>
        <p:nvSpPr>
          <p:cNvPr id="17" name="Row Identity"/>
          <p:cNvSpPr/>
          <p:nvPr/>
        </p:nvSpPr>
        <p:spPr>
          <a:xfrm>
            <a:off x="548640" y="2340864"/>
            <a:ext cx="2103120" cy="521207"/>
          </a:xfrm>
          <a:prstGeom prst="rect">
            <a:avLst/>
          </a:prstGeom>
          <a:solidFill>
            <a:srgbClr val="404040"/>
          </a:solidFill>
          <a:ln>
            <a:noFill/>
          </a:ln>
          <a:effectLst/>
          <a:scene3d>
            <a:camera prst="orthographicFront"/>
            <a:lightRig rig="threePt" dir="t"/>
          </a:scene3d>
          <a:sp3d>
            <a:bevelT/>
          </a:sp3d>
        </p:spPr>
        <p:txBody>
          <a:bodyPr wrap="square" lIns="182880" tIns="0" bIns="0" rtlCol="0" anchor="ctr"/>
          <a:lstStyle/>
          <a:p>
            <a:pPr algn="l">
              <a:spcBef>
                <a:spcPts val="0"/>
              </a:spcBef>
              <a:spcAft>
                <a:spcPts val="0"/>
              </a:spcAft>
            </a:pPr>
            <a:r>
              <a:rPr sz="2000" b="1" i="0">
                <a:solidFill>
                  <a:srgbClr val="FFFFFF"/>
                </a:solidFill>
                <a:latin typeface="IBM Plex Sans"/>
              </a:rPr>
              <a:t>Identity</a:t>
            </a:r>
          </a:p>
        </p:txBody>
      </p:sp>
      <p:sp>
        <p:nvSpPr>
          <p:cNvPr id="18" name="Enterprise Identity"/>
          <p:cNvSpPr/>
          <p:nvPr/>
        </p:nvSpPr>
        <p:spPr>
          <a:xfrm>
            <a:off x="2697480" y="2340864"/>
            <a:ext cx="4462272" cy="521207"/>
          </a:xfrm>
          <a:prstGeom prst="rect">
            <a:avLst/>
          </a:prstGeom>
          <a:solidFill>
            <a:srgbClr val="F3F3F3"/>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0" i="0">
                <a:solidFill>
                  <a:srgbClr val="404040"/>
                </a:solidFill>
                <a:latin typeface="IBM Plex Sans"/>
              </a:rPr>
              <a:t>Built around the founder</a:t>
            </a:r>
          </a:p>
        </p:txBody>
      </p:sp>
      <p:sp>
        <p:nvSpPr>
          <p:cNvPr id="19" name="Institution Identity"/>
          <p:cNvSpPr/>
          <p:nvPr/>
        </p:nvSpPr>
        <p:spPr>
          <a:xfrm>
            <a:off x="7205472" y="2340864"/>
            <a:ext cx="4453128" cy="521207"/>
          </a:xfrm>
          <a:prstGeom prst="rect">
            <a:avLst/>
          </a:prstGeom>
          <a:solidFill>
            <a:srgbClr val="FBE9EA"/>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1" i="0">
                <a:solidFill>
                  <a:srgbClr val="C00000"/>
                </a:solidFill>
                <a:latin typeface="IBM Plex Sans"/>
              </a:rPr>
              <a:t>Built around purpose and values</a:t>
            </a:r>
          </a:p>
        </p:txBody>
      </p:sp>
      <p:sp>
        <p:nvSpPr>
          <p:cNvPr id="20" name="Row Decisions"/>
          <p:cNvSpPr/>
          <p:nvPr/>
        </p:nvSpPr>
        <p:spPr>
          <a:xfrm>
            <a:off x="548640" y="2916936"/>
            <a:ext cx="2103120" cy="521207"/>
          </a:xfrm>
          <a:prstGeom prst="rect">
            <a:avLst/>
          </a:prstGeom>
          <a:solidFill>
            <a:srgbClr val="404040"/>
          </a:solidFill>
          <a:ln>
            <a:noFill/>
          </a:ln>
          <a:effectLst/>
          <a:scene3d>
            <a:camera prst="orthographicFront"/>
            <a:lightRig rig="threePt" dir="t"/>
          </a:scene3d>
          <a:sp3d>
            <a:bevelT/>
          </a:sp3d>
        </p:spPr>
        <p:txBody>
          <a:bodyPr wrap="square" lIns="182880" tIns="0" bIns="0" rtlCol="0" anchor="ctr"/>
          <a:lstStyle/>
          <a:p>
            <a:pPr algn="l">
              <a:spcBef>
                <a:spcPts val="0"/>
              </a:spcBef>
              <a:spcAft>
                <a:spcPts val="0"/>
              </a:spcAft>
            </a:pPr>
            <a:r>
              <a:rPr sz="2000" b="1" i="0">
                <a:solidFill>
                  <a:srgbClr val="FFFFFF"/>
                </a:solidFill>
                <a:latin typeface="IBM Plex Sans"/>
              </a:rPr>
              <a:t>Decisions</a:t>
            </a:r>
          </a:p>
        </p:txBody>
      </p:sp>
      <p:sp>
        <p:nvSpPr>
          <p:cNvPr id="21" name="Enterprise Decisions"/>
          <p:cNvSpPr/>
          <p:nvPr/>
        </p:nvSpPr>
        <p:spPr>
          <a:xfrm>
            <a:off x="2697480" y="2916936"/>
            <a:ext cx="4462272" cy="521207"/>
          </a:xfrm>
          <a:prstGeom prst="rect">
            <a:avLst/>
          </a:prstGeom>
          <a:solidFill>
            <a:srgbClr val="F3F3F3"/>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0" i="0">
                <a:solidFill>
                  <a:srgbClr val="404040"/>
                </a:solidFill>
                <a:latin typeface="IBM Plex Sans"/>
              </a:rPr>
              <a:t>Made by individuals</a:t>
            </a:r>
          </a:p>
        </p:txBody>
      </p:sp>
      <p:sp>
        <p:nvSpPr>
          <p:cNvPr id="22" name="Institution Decisions"/>
          <p:cNvSpPr/>
          <p:nvPr/>
        </p:nvSpPr>
        <p:spPr>
          <a:xfrm>
            <a:off x="7205472" y="2916936"/>
            <a:ext cx="4453128" cy="521207"/>
          </a:xfrm>
          <a:prstGeom prst="rect">
            <a:avLst/>
          </a:prstGeom>
          <a:solidFill>
            <a:srgbClr val="FBE9EA"/>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1" i="0">
                <a:solidFill>
                  <a:srgbClr val="C00000"/>
                </a:solidFill>
                <a:latin typeface="IBM Plex Sans"/>
              </a:rPr>
              <a:t>Made by mandates and systems</a:t>
            </a:r>
          </a:p>
        </p:txBody>
      </p:sp>
      <p:sp>
        <p:nvSpPr>
          <p:cNvPr id="23" name="Row Knowledge"/>
          <p:cNvSpPr/>
          <p:nvPr/>
        </p:nvSpPr>
        <p:spPr>
          <a:xfrm>
            <a:off x="548640" y="3493008"/>
            <a:ext cx="2103120" cy="521207"/>
          </a:xfrm>
          <a:prstGeom prst="rect">
            <a:avLst/>
          </a:prstGeom>
          <a:solidFill>
            <a:srgbClr val="404040"/>
          </a:solidFill>
          <a:ln>
            <a:noFill/>
          </a:ln>
          <a:effectLst/>
          <a:scene3d>
            <a:camera prst="orthographicFront"/>
            <a:lightRig rig="threePt" dir="t"/>
          </a:scene3d>
          <a:sp3d>
            <a:bevelT/>
          </a:sp3d>
        </p:spPr>
        <p:txBody>
          <a:bodyPr wrap="square" lIns="182880" tIns="0" bIns="0" rtlCol="0" anchor="ctr"/>
          <a:lstStyle/>
          <a:p>
            <a:pPr algn="l">
              <a:spcBef>
                <a:spcPts val="0"/>
              </a:spcBef>
              <a:spcAft>
                <a:spcPts val="0"/>
              </a:spcAft>
            </a:pPr>
            <a:r>
              <a:rPr sz="2000" b="1" i="0">
                <a:solidFill>
                  <a:srgbClr val="FFFFFF"/>
                </a:solidFill>
                <a:latin typeface="IBM Plex Sans"/>
              </a:rPr>
              <a:t>Knowledge</a:t>
            </a:r>
          </a:p>
        </p:txBody>
      </p:sp>
      <p:sp>
        <p:nvSpPr>
          <p:cNvPr id="24" name="Enterprise Knowledge"/>
          <p:cNvSpPr/>
          <p:nvPr/>
        </p:nvSpPr>
        <p:spPr>
          <a:xfrm>
            <a:off x="2697480" y="3493008"/>
            <a:ext cx="4462272" cy="521207"/>
          </a:xfrm>
          <a:prstGeom prst="rect">
            <a:avLst/>
          </a:prstGeom>
          <a:solidFill>
            <a:srgbClr val="F3F3F3"/>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0" i="0">
                <a:solidFill>
                  <a:srgbClr val="404040"/>
                </a:solidFill>
                <a:latin typeface="IBM Plex Sans"/>
              </a:rPr>
              <a:t>Lives in people’s heads</a:t>
            </a:r>
          </a:p>
        </p:txBody>
      </p:sp>
      <p:sp>
        <p:nvSpPr>
          <p:cNvPr id="25" name="Institution Knowledge"/>
          <p:cNvSpPr/>
          <p:nvPr/>
        </p:nvSpPr>
        <p:spPr>
          <a:xfrm>
            <a:off x="7205472" y="3493008"/>
            <a:ext cx="4453128" cy="521207"/>
          </a:xfrm>
          <a:prstGeom prst="rect">
            <a:avLst/>
          </a:prstGeom>
          <a:solidFill>
            <a:srgbClr val="FBE9EA"/>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1" i="0">
                <a:solidFill>
                  <a:srgbClr val="C00000"/>
                </a:solidFill>
                <a:latin typeface="IBM Plex Sans"/>
              </a:rPr>
              <a:t>Lives in processes and records</a:t>
            </a:r>
          </a:p>
        </p:txBody>
      </p:sp>
      <p:sp>
        <p:nvSpPr>
          <p:cNvPr id="26" name="Row Trust"/>
          <p:cNvSpPr/>
          <p:nvPr/>
        </p:nvSpPr>
        <p:spPr>
          <a:xfrm>
            <a:off x="548640" y="4069080"/>
            <a:ext cx="2103120" cy="521207"/>
          </a:xfrm>
          <a:prstGeom prst="rect">
            <a:avLst/>
          </a:prstGeom>
          <a:solidFill>
            <a:srgbClr val="404040"/>
          </a:solidFill>
          <a:ln>
            <a:noFill/>
          </a:ln>
          <a:effectLst/>
          <a:scene3d>
            <a:camera prst="orthographicFront"/>
            <a:lightRig rig="threePt" dir="t"/>
          </a:scene3d>
          <a:sp3d>
            <a:bevelT/>
          </a:sp3d>
        </p:spPr>
        <p:txBody>
          <a:bodyPr wrap="square" lIns="182880" tIns="0" bIns="0" rtlCol="0" anchor="ctr"/>
          <a:lstStyle/>
          <a:p>
            <a:pPr algn="l">
              <a:spcBef>
                <a:spcPts val="0"/>
              </a:spcBef>
              <a:spcAft>
                <a:spcPts val="0"/>
              </a:spcAft>
            </a:pPr>
            <a:r>
              <a:rPr sz="2000" b="1" i="0">
                <a:solidFill>
                  <a:srgbClr val="FFFFFF"/>
                </a:solidFill>
                <a:latin typeface="IBM Plex Sans"/>
              </a:rPr>
              <a:t>Trust</a:t>
            </a:r>
          </a:p>
        </p:txBody>
      </p:sp>
      <p:sp>
        <p:nvSpPr>
          <p:cNvPr id="27" name="Enterprise Trust"/>
          <p:cNvSpPr/>
          <p:nvPr/>
        </p:nvSpPr>
        <p:spPr>
          <a:xfrm>
            <a:off x="2697480" y="4069080"/>
            <a:ext cx="4462272" cy="521207"/>
          </a:xfrm>
          <a:prstGeom prst="rect">
            <a:avLst/>
          </a:prstGeom>
          <a:solidFill>
            <a:srgbClr val="F3F3F3"/>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0" i="0">
                <a:solidFill>
                  <a:srgbClr val="404040"/>
                </a:solidFill>
                <a:latin typeface="IBM Plex Sans"/>
              </a:rPr>
              <a:t>Earned person by person</a:t>
            </a:r>
          </a:p>
        </p:txBody>
      </p:sp>
      <p:sp>
        <p:nvSpPr>
          <p:cNvPr id="28" name="Institution Trust"/>
          <p:cNvSpPr/>
          <p:nvPr/>
        </p:nvSpPr>
        <p:spPr>
          <a:xfrm>
            <a:off x="7205472" y="4069080"/>
            <a:ext cx="4453128" cy="521207"/>
          </a:xfrm>
          <a:prstGeom prst="rect">
            <a:avLst/>
          </a:prstGeom>
          <a:solidFill>
            <a:srgbClr val="FBE9EA"/>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1" i="0">
                <a:solidFill>
                  <a:srgbClr val="C00000"/>
                </a:solidFill>
                <a:latin typeface="IBM Plex Sans"/>
              </a:rPr>
              <a:t>Earned by track record</a:t>
            </a:r>
          </a:p>
        </p:txBody>
      </p:sp>
      <p:sp>
        <p:nvSpPr>
          <p:cNvPr id="29" name="Row Continuity"/>
          <p:cNvSpPr/>
          <p:nvPr/>
        </p:nvSpPr>
        <p:spPr>
          <a:xfrm>
            <a:off x="548640" y="4645152"/>
            <a:ext cx="2103120" cy="521207"/>
          </a:xfrm>
          <a:prstGeom prst="rect">
            <a:avLst/>
          </a:prstGeom>
          <a:solidFill>
            <a:srgbClr val="404040"/>
          </a:solidFill>
          <a:ln>
            <a:noFill/>
          </a:ln>
          <a:effectLst/>
          <a:scene3d>
            <a:camera prst="orthographicFront"/>
            <a:lightRig rig="threePt" dir="t"/>
          </a:scene3d>
          <a:sp3d>
            <a:bevelT/>
          </a:sp3d>
        </p:spPr>
        <p:txBody>
          <a:bodyPr wrap="square" lIns="182880" tIns="0" bIns="0" rtlCol="0" anchor="ctr"/>
          <a:lstStyle/>
          <a:p>
            <a:pPr algn="l">
              <a:spcBef>
                <a:spcPts val="0"/>
              </a:spcBef>
              <a:spcAft>
                <a:spcPts val="0"/>
              </a:spcAft>
            </a:pPr>
            <a:r>
              <a:rPr sz="2000" b="1" i="0">
                <a:solidFill>
                  <a:srgbClr val="FFFFFF"/>
                </a:solidFill>
                <a:latin typeface="IBM Plex Sans"/>
              </a:rPr>
              <a:t>Continuity</a:t>
            </a:r>
          </a:p>
        </p:txBody>
      </p:sp>
      <p:sp>
        <p:nvSpPr>
          <p:cNvPr id="30" name="Enterprise Continuity"/>
          <p:cNvSpPr/>
          <p:nvPr/>
        </p:nvSpPr>
        <p:spPr>
          <a:xfrm>
            <a:off x="2697480" y="4645152"/>
            <a:ext cx="4462272" cy="521207"/>
          </a:xfrm>
          <a:prstGeom prst="rect">
            <a:avLst/>
          </a:prstGeom>
          <a:solidFill>
            <a:srgbClr val="F3F3F3"/>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0" i="0">
                <a:solidFill>
                  <a:srgbClr val="404040"/>
                </a:solidFill>
                <a:latin typeface="IBM Plex Sans"/>
              </a:rPr>
              <a:t>Ends when the founder leaves</a:t>
            </a:r>
          </a:p>
        </p:txBody>
      </p:sp>
      <p:sp>
        <p:nvSpPr>
          <p:cNvPr id="31" name="Institution Continuity"/>
          <p:cNvSpPr/>
          <p:nvPr/>
        </p:nvSpPr>
        <p:spPr>
          <a:xfrm>
            <a:off x="7205472" y="4645152"/>
            <a:ext cx="4453128" cy="521207"/>
          </a:xfrm>
          <a:prstGeom prst="rect">
            <a:avLst/>
          </a:prstGeom>
          <a:solidFill>
            <a:srgbClr val="FBE9EA"/>
          </a:solidFill>
          <a:ln>
            <a:noFill/>
          </a:ln>
          <a:effectLst/>
          <a:scene3d>
            <a:camera prst="orthographicFront"/>
            <a:lightRig rig="threePt" dir="t"/>
          </a:scene3d>
          <a:sp3d>
            <a:bevelT/>
          </a:sp3d>
        </p:spPr>
        <p:txBody>
          <a:bodyPr wrap="square" lIns="228600" tIns="0" bIns="0" rtlCol="0" anchor="ctr"/>
          <a:lstStyle/>
          <a:p>
            <a:pPr algn="l">
              <a:spcBef>
                <a:spcPts val="0"/>
              </a:spcBef>
              <a:spcAft>
                <a:spcPts val="0"/>
              </a:spcAft>
            </a:pPr>
            <a:r>
              <a:rPr sz="2000" b="1" i="0">
                <a:solidFill>
                  <a:srgbClr val="C00000"/>
                </a:solidFill>
                <a:latin typeface="IBM Plex Sans"/>
              </a:rPr>
              <a:t>Outlives every leader</a:t>
            </a:r>
          </a:p>
        </p:txBody>
      </p:sp>
      <p:sp>
        <p:nvSpPr>
          <p:cNvPr id="32" name="Keynote line"/>
          <p:cNvSpPr/>
          <p:nvPr/>
        </p:nvSpPr>
        <p:spPr>
          <a:xfrm>
            <a:off x="548640" y="5349240"/>
            <a:ext cx="11109960" cy="731520"/>
          </a:xfrm>
          <a:prstGeom prst="roundRect">
            <a:avLst>
              <a:gd name="adj" fmla="val 50000"/>
            </a:avLst>
          </a:prstGeom>
          <a:solidFill>
            <a:srgbClr val="404040"/>
          </a:solidFill>
          <a:ln>
            <a:noFill/>
          </a:ln>
          <a:effectLst/>
          <a:scene3d>
            <a:camera prst="orthographicFront"/>
            <a:lightRig rig="threePt" dir="t"/>
          </a:scene3d>
          <a:sp3d>
            <a:bevelT/>
          </a:sp3d>
        </p:spPr>
        <p:txBody>
          <a:bodyPr wrap="square" lIns="274320" tIns="0" rIns="274320" bIns="0" rtlCol="0" anchor="ctr"/>
          <a:lstStyle/>
          <a:p>
            <a:pPr algn="ctr">
              <a:spcBef>
                <a:spcPts val="0"/>
              </a:spcBef>
              <a:spcAft>
                <a:spcPts val="0"/>
              </a:spcAft>
            </a:pPr>
            <a:r>
              <a:rPr sz="2400" b="1" i="0" dirty="0">
                <a:solidFill>
                  <a:srgbClr val="FFFFFF"/>
                </a:solidFill>
                <a:latin typeface="IBM Plex Sans"/>
              </a:rPr>
              <a:t>Numbers tell us what happened. </a:t>
            </a:r>
            <a:endParaRPr lang="en-US" sz="2400" b="1" i="0" dirty="0">
              <a:solidFill>
                <a:srgbClr val="FFFFFF"/>
              </a:solidFill>
              <a:latin typeface="IBM Plex Sans"/>
            </a:endParaRPr>
          </a:p>
          <a:p>
            <a:pPr algn="ctr">
              <a:spcBef>
                <a:spcPts val="0"/>
              </a:spcBef>
              <a:spcAft>
                <a:spcPts val="0"/>
              </a:spcAft>
            </a:pPr>
            <a:r>
              <a:rPr sz="2400" b="1" i="0" dirty="0">
                <a:solidFill>
                  <a:srgbClr val="FFC000"/>
                </a:solidFill>
                <a:latin typeface="IBM Plex Sans"/>
              </a:rPr>
              <a:t>Institutions decide what happens next.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DASHBOARD  |  CLICK ANY LESSON</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Six Lessons, </a:t>
            </a:r>
            <a:r>
              <a:rPr sz="3400" b="1" i="0">
                <a:solidFill>
                  <a:srgbClr val="FF6600"/>
                </a:solidFill>
                <a:latin typeface="IBM Plex Sans"/>
              </a:rPr>
              <a:t>One Journey</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6</a:t>
            </a:fld>
            <a:endParaRPr lang="en-US" sz="1400" b="1">
              <a:solidFill>
                <a:srgbClr val="595959"/>
              </a:solidFill>
              <a:latin typeface="IBM Plex Sans"/>
            </a:endParaRPr>
          </a:p>
        </p:txBody>
      </p:sp>
      <p:sp>
        <p:nvSpPr>
          <p:cNvPr id="15" name="Tile 1 Roots">
            <a:hlinkClick r:id="rId6" action="ppaction://hlinksldjump"/>
          </p:cNvPr>
          <p:cNvSpPr/>
          <p:nvPr/>
        </p:nvSpPr>
        <p:spPr>
          <a:xfrm>
            <a:off x="548640" y="1755648"/>
            <a:ext cx="3611880" cy="1536192"/>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01</a:t>
            </a:r>
          </a:p>
          <a:p>
            <a:pPr algn="l">
              <a:spcBef>
                <a:spcPts val="0"/>
              </a:spcBef>
              <a:spcAft>
                <a:spcPts val="200"/>
              </a:spcAft>
            </a:pPr>
            <a:r>
              <a:rPr sz="2600" b="1" i="0">
                <a:solidFill>
                  <a:srgbClr val="C00000"/>
                </a:solidFill>
                <a:latin typeface="IBM Plex Sans"/>
              </a:rPr>
              <a:t>Roots</a:t>
            </a:r>
          </a:p>
          <a:p>
            <a:pPr algn="l">
              <a:spcBef>
                <a:spcPts val="0"/>
              </a:spcBef>
              <a:spcAft>
                <a:spcPts val="0"/>
              </a:spcAft>
            </a:pPr>
            <a:r>
              <a:rPr sz="1600" b="0" i="0">
                <a:solidFill>
                  <a:srgbClr val="404040"/>
                </a:solidFill>
                <a:latin typeface="IBM Plex Sans"/>
              </a:rPr>
              <a:t>How does a small team with a big idea begin?</a:t>
            </a:r>
          </a:p>
        </p:txBody>
      </p:sp>
      <p:sp>
        <p:nvSpPr>
          <p:cNvPr id="16" name="Disc 1">
            <a:hlinkClick r:id="rId6" action="ppaction://hlinksldjump"/>
          </p:cNvPr>
          <p:cNvSpPr/>
          <p:nvPr/>
        </p:nvSpPr>
        <p:spPr>
          <a:xfrm>
            <a:off x="731520" y="2157984"/>
            <a:ext cx="731520" cy="731520"/>
          </a:xfrm>
          <a:prstGeom prst="ellipse">
            <a:avLst/>
          </a:prstGeom>
          <a:solidFill>
            <a:srgbClr val="CF1C23"/>
          </a:solidFill>
          <a:ln>
            <a:noFill/>
          </a:ln>
          <a:effectLst/>
          <a:scene3d>
            <a:camera prst="orthographicFront"/>
            <a:lightRig rig="threePt" dir="t"/>
          </a:scene3d>
          <a:sp3d>
            <a:bevelT w="152400" h="50800" prst="softRound"/>
          </a:sp3d>
        </p:spPr>
        <p:txBody>
          <a:bodyPr rtlCol="0" anchor="ctr"/>
          <a:lstStyle/>
          <a:p>
            <a:pPr algn="ctr"/>
            <a:endParaRPr/>
          </a:p>
        </p:txBody>
      </p:sp>
      <p:pic>
        <p:nvPicPr>
          <p:cNvPr id="17" name="Icon FaSeedling" descr="seedling icon"/>
          <p:cNvPicPr>
            <a:picLocks noChangeAspect="1"/>
          </p:cNvPicPr>
          <p:nvPr/>
        </p:nvPicPr>
        <p:blipFill>
          <a:blip r:embed="rId12"/>
          <a:stretch>
            <a:fillRect/>
          </a:stretch>
        </p:blipFill>
        <p:spPr>
          <a:xfrm>
            <a:off x="914400" y="2340864"/>
            <a:ext cx="365760" cy="365760"/>
          </a:xfrm>
          <a:prstGeom prst="rect">
            <a:avLst/>
          </a:prstGeom>
          <a:scene3d>
            <a:camera prst="orthographicFront"/>
            <a:lightRig rig="threePt" dir="t"/>
          </a:scene3d>
          <a:sp3d>
            <a:bevelT w="152400" h="50800" prst="softRound"/>
          </a:sp3d>
        </p:spPr>
      </p:pic>
      <p:sp>
        <p:nvSpPr>
          <p:cNvPr id="18" name="Tile 2 Values">
            <a:hlinkClick r:id="rId7" action="ppaction://hlinksldjump"/>
          </p:cNvPr>
          <p:cNvSpPr/>
          <p:nvPr/>
        </p:nvSpPr>
        <p:spPr>
          <a:xfrm>
            <a:off x="4325112" y="1755648"/>
            <a:ext cx="3611880" cy="1536192"/>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02</a:t>
            </a:r>
          </a:p>
          <a:p>
            <a:pPr algn="l">
              <a:spcBef>
                <a:spcPts val="0"/>
              </a:spcBef>
              <a:spcAft>
                <a:spcPts val="200"/>
              </a:spcAft>
            </a:pPr>
            <a:r>
              <a:rPr sz="2600" b="1" i="0">
                <a:solidFill>
                  <a:srgbClr val="FF6600"/>
                </a:solidFill>
                <a:latin typeface="IBM Plex Sans"/>
              </a:rPr>
              <a:t>Values</a:t>
            </a:r>
          </a:p>
          <a:p>
            <a:pPr algn="l">
              <a:spcBef>
                <a:spcPts val="0"/>
              </a:spcBef>
              <a:spcAft>
                <a:spcPts val="0"/>
              </a:spcAft>
            </a:pPr>
            <a:r>
              <a:rPr sz="1600" b="0" i="0">
                <a:solidFill>
                  <a:srgbClr val="404040"/>
                </a:solidFill>
                <a:latin typeface="IBM Plex Sans"/>
              </a:rPr>
              <a:t>What will we never trade for growth?</a:t>
            </a:r>
          </a:p>
        </p:txBody>
      </p:sp>
      <p:sp>
        <p:nvSpPr>
          <p:cNvPr id="19" name="Disc 2">
            <a:hlinkClick r:id="rId7" action="ppaction://hlinksldjump"/>
          </p:cNvPr>
          <p:cNvSpPr/>
          <p:nvPr/>
        </p:nvSpPr>
        <p:spPr>
          <a:xfrm>
            <a:off x="4507992" y="2157984"/>
            <a:ext cx="731520" cy="731520"/>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20" name="Icon FaBalanceScale" descr="balance scale icon"/>
          <p:cNvPicPr>
            <a:picLocks noChangeAspect="1"/>
          </p:cNvPicPr>
          <p:nvPr/>
        </p:nvPicPr>
        <p:blipFill>
          <a:blip r:embed="rId13"/>
          <a:stretch>
            <a:fillRect/>
          </a:stretch>
        </p:blipFill>
        <p:spPr>
          <a:xfrm>
            <a:off x="4690872" y="2340864"/>
            <a:ext cx="365760" cy="365760"/>
          </a:xfrm>
          <a:prstGeom prst="rect">
            <a:avLst/>
          </a:prstGeom>
          <a:scene3d>
            <a:camera prst="orthographicFront"/>
            <a:lightRig rig="threePt" dir="t"/>
          </a:scene3d>
          <a:sp3d>
            <a:bevelT w="152400" h="50800" prst="softRound"/>
          </a:sp3d>
        </p:spPr>
      </p:pic>
      <p:sp>
        <p:nvSpPr>
          <p:cNvPr id="21" name="Tile 3 Systems">
            <a:hlinkClick r:id="rId8" action="ppaction://hlinksldjump"/>
          </p:cNvPr>
          <p:cNvSpPr/>
          <p:nvPr/>
        </p:nvSpPr>
        <p:spPr>
          <a:xfrm>
            <a:off x="8101583" y="1755648"/>
            <a:ext cx="3611880" cy="1536192"/>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03</a:t>
            </a:r>
          </a:p>
          <a:p>
            <a:pPr algn="l">
              <a:spcBef>
                <a:spcPts val="0"/>
              </a:spcBef>
              <a:spcAft>
                <a:spcPts val="200"/>
              </a:spcAft>
            </a:pPr>
            <a:r>
              <a:rPr sz="2600" b="1" i="0">
                <a:solidFill>
                  <a:srgbClr val="911D1F"/>
                </a:solidFill>
                <a:latin typeface="IBM Plex Sans"/>
              </a:rPr>
              <a:t>Systems</a:t>
            </a:r>
          </a:p>
          <a:p>
            <a:pPr algn="l">
              <a:spcBef>
                <a:spcPts val="0"/>
              </a:spcBef>
              <a:spcAft>
                <a:spcPts val="0"/>
              </a:spcAft>
            </a:pPr>
            <a:r>
              <a:rPr sz="1600" b="0" i="0">
                <a:solidFill>
                  <a:srgbClr val="404040"/>
                </a:solidFill>
                <a:latin typeface="IBM Plex Sans"/>
              </a:rPr>
              <a:t>How do we build to outlast the founders?</a:t>
            </a:r>
          </a:p>
        </p:txBody>
      </p:sp>
      <p:sp>
        <p:nvSpPr>
          <p:cNvPr id="22" name="Disc 3">
            <a:hlinkClick r:id="rId8" action="ppaction://hlinksldjump"/>
          </p:cNvPr>
          <p:cNvSpPr/>
          <p:nvPr/>
        </p:nvSpPr>
        <p:spPr>
          <a:xfrm>
            <a:off x="8284463" y="2157984"/>
            <a:ext cx="731520" cy="731520"/>
          </a:xfrm>
          <a:prstGeom prst="ellipse">
            <a:avLst/>
          </a:prstGeom>
          <a:solidFill>
            <a:srgbClr val="911D1F"/>
          </a:solidFill>
          <a:ln>
            <a:noFill/>
          </a:ln>
          <a:effectLst/>
          <a:scene3d>
            <a:camera prst="orthographicFront"/>
            <a:lightRig rig="threePt" dir="t"/>
          </a:scene3d>
          <a:sp3d>
            <a:bevelT w="152400" h="50800" prst="softRound"/>
          </a:sp3d>
        </p:spPr>
        <p:txBody>
          <a:bodyPr rtlCol="0" anchor="ctr"/>
          <a:lstStyle/>
          <a:p>
            <a:pPr algn="ctr"/>
            <a:endParaRPr/>
          </a:p>
        </p:txBody>
      </p:sp>
      <p:pic>
        <p:nvPicPr>
          <p:cNvPr id="23" name="Icon FaCogs" descr="cogs icon"/>
          <p:cNvPicPr>
            <a:picLocks noChangeAspect="1"/>
          </p:cNvPicPr>
          <p:nvPr/>
        </p:nvPicPr>
        <p:blipFill>
          <a:blip r:embed="rId14"/>
          <a:stretch>
            <a:fillRect/>
          </a:stretch>
        </p:blipFill>
        <p:spPr>
          <a:xfrm>
            <a:off x="8467343" y="2340864"/>
            <a:ext cx="365760" cy="365760"/>
          </a:xfrm>
          <a:prstGeom prst="rect">
            <a:avLst/>
          </a:prstGeom>
          <a:scene3d>
            <a:camera prst="orthographicFront"/>
            <a:lightRig rig="threePt" dir="t"/>
          </a:scene3d>
          <a:sp3d>
            <a:bevelT w="152400" h="50800" prst="softRound"/>
          </a:sp3d>
        </p:spPr>
      </p:pic>
      <p:sp>
        <p:nvSpPr>
          <p:cNvPr id="24" name="Tile 4 Capital">
            <a:hlinkClick r:id="rId9" action="ppaction://hlinksldjump"/>
          </p:cNvPr>
          <p:cNvSpPr/>
          <p:nvPr/>
        </p:nvSpPr>
        <p:spPr>
          <a:xfrm>
            <a:off x="548640" y="3401568"/>
            <a:ext cx="3611880" cy="1536192"/>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04</a:t>
            </a:r>
          </a:p>
          <a:p>
            <a:pPr algn="l">
              <a:spcBef>
                <a:spcPts val="0"/>
              </a:spcBef>
              <a:spcAft>
                <a:spcPts val="200"/>
              </a:spcAft>
            </a:pPr>
            <a:r>
              <a:rPr sz="2600" b="1" i="0">
                <a:solidFill>
                  <a:srgbClr val="00B050"/>
                </a:solidFill>
                <a:latin typeface="IBM Plex Sans"/>
              </a:rPr>
              <a:t>Capital</a:t>
            </a:r>
          </a:p>
          <a:p>
            <a:pPr algn="l">
              <a:spcBef>
                <a:spcPts val="0"/>
              </a:spcBef>
              <a:spcAft>
                <a:spcPts val="0"/>
              </a:spcAft>
            </a:pPr>
            <a:r>
              <a:rPr sz="1600" b="0" i="0">
                <a:solidFill>
                  <a:srgbClr val="404040"/>
                </a:solidFill>
                <a:latin typeface="IBM Plex Sans"/>
              </a:rPr>
              <a:t>How does finance keep an institution standing?</a:t>
            </a:r>
          </a:p>
        </p:txBody>
      </p:sp>
      <p:sp>
        <p:nvSpPr>
          <p:cNvPr id="25" name="Disc 4">
            <a:hlinkClick r:id="rId9" action="ppaction://hlinksldjump"/>
          </p:cNvPr>
          <p:cNvSpPr/>
          <p:nvPr/>
        </p:nvSpPr>
        <p:spPr>
          <a:xfrm>
            <a:off x="731520" y="3803904"/>
            <a:ext cx="731520" cy="731520"/>
          </a:xfrm>
          <a:prstGeom prst="ellipse">
            <a:avLst/>
          </a:prstGeom>
          <a:solidFill>
            <a:srgbClr val="2E9A3E"/>
          </a:solidFill>
          <a:ln>
            <a:noFill/>
          </a:ln>
          <a:effectLst/>
          <a:scene3d>
            <a:camera prst="orthographicFront"/>
            <a:lightRig rig="threePt" dir="t"/>
          </a:scene3d>
          <a:sp3d>
            <a:bevelT w="152400" h="50800" prst="softRound"/>
          </a:sp3d>
        </p:spPr>
        <p:txBody>
          <a:bodyPr rtlCol="0" anchor="ctr"/>
          <a:lstStyle/>
          <a:p>
            <a:pPr algn="ctr"/>
            <a:endParaRPr/>
          </a:p>
        </p:txBody>
      </p:sp>
      <p:pic>
        <p:nvPicPr>
          <p:cNvPr id="26" name="Icon FaCoins" descr="coins icon"/>
          <p:cNvPicPr>
            <a:picLocks noChangeAspect="1"/>
          </p:cNvPicPr>
          <p:nvPr/>
        </p:nvPicPr>
        <p:blipFill>
          <a:blip r:embed="rId15"/>
          <a:stretch>
            <a:fillRect/>
          </a:stretch>
        </p:blipFill>
        <p:spPr>
          <a:xfrm>
            <a:off x="914400" y="3986784"/>
            <a:ext cx="365760" cy="365760"/>
          </a:xfrm>
          <a:prstGeom prst="rect">
            <a:avLst/>
          </a:prstGeom>
          <a:scene3d>
            <a:camera prst="orthographicFront"/>
            <a:lightRig rig="threePt" dir="t"/>
          </a:scene3d>
          <a:sp3d>
            <a:bevelT w="152400" h="50800" prst="softRound"/>
          </a:sp3d>
        </p:spPr>
      </p:pic>
      <p:sp>
        <p:nvSpPr>
          <p:cNvPr id="27" name="Tile 5 People">
            <a:hlinkClick r:id="rId10" action="ppaction://hlinksldjump"/>
          </p:cNvPr>
          <p:cNvSpPr/>
          <p:nvPr/>
        </p:nvSpPr>
        <p:spPr>
          <a:xfrm>
            <a:off x="4325112" y="3401568"/>
            <a:ext cx="3611880" cy="1536192"/>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05</a:t>
            </a:r>
          </a:p>
          <a:p>
            <a:pPr algn="l">
              <a:spcBef>
                <a:spcPts val="0"/>
              </a:spcBef>
              <a:spcAft>
                <a:spcPts val="200"/>
              </a:spcAft>
            </a:pPr>
            <a:r>
              <a:rPr sz="2600" b="1" i="0">
                <a:solidFill>
                  <a:srgbClr val="BF9000"/>
                </a:solidFill>
                <a:latin typeface="IBM Plex Sans"/>
              </a:rPr>
              <a:t>People</a:t>
            </a:r>
          </a:p>
          <a:p>
            <a:pPr algn="l">
              <a:spcBef>
                <a:spcPts val="0"/>
              </a:spcBef>
              <a:spcAft>
                <a:spcPts val="0"/>
              </a:spcAft>
            </a:pPr>
            <a:r>
              <a:rPr sz="1600" b="0" i="0">
                <a:solidFill>
                  <a:srgbClr val="404040"/>
                </a:solidFill>
                <a:latin typeface="IBM Plex Sans"/>
              </a:rPr>
              <a:t>Who carries the institution forward?</a:t>
            </a:r>
          </a:p>
        </p:txBody>
      </p:sp>
      <p:sp>
        <p:nvSpPr>
          <p:cNvPr id="28" name="Disc 5">
            <a:hlinkClick r:id="rId10" action="ppaction://hlinksldjump"/>
          </p:cNvPr>
          <p:cNvSpPr/>
          <p:nvPr/>
        </p:nvSpPr>
        <p:spPr>
          <a:xfrm>
            <a:off x="4507992" y="3803904"/>
            <a:ext cx="731520" cy="731520"/>
          </a:xfrm>
          <a:prstGeom prst="ellipse">
            <a:avLst/>
          </a:prstGeom>
          <a:solidFill>
            <a:srgbClr val="F9C81B"/>
          </a:solidFill>
          <a:ln>
            <a:noFill/>
          </a:ln>
          <a:effectLst/>
          <a:scene3d>
            <a:camera prst="orthographicFront"/>
            <a:lightRig rig="threePt" dir="t"/>
          </a:scene3d>
          <a:sp3d>
            <a:bevelT w="152400" h="50800" prst="softRound"/>
          </a:sp3d>
        </p:spPr>
        <p:txBody>
          <a:bodyPr rtlCol="0" anchor="ctr"/>
          <a:lstStyle/>
          <a:p>
            <a:pPr algn="ctr"/>
            <a:endParaRPr/>
          </a:p>
        </p:txBody>
      </p:sp>
      <p:pic>
        <p:nvPicPr>
          <p:cNvPr id="29" name="Icon FaUsers" descr="users icon"/>
          <p:cNvPicPr>
            <a:picLocks noChangeAspect="1"/>
          </p:cNvPicPr>
          <p:nvPr/>
        </p:nvPicPr>
        <p:blipFill>
          <a:blip r:embed="rId16"/>
          <a:stretch>
            <a:fillRect/>
          </a:stretch>
        </p:blipFill>
        <p:spPr>
          <a:xfrm>
            <a:off x="4690872" y="3986784"/>
            <a:ext cx="365760" cy="365760"/>
          </a:xfrm>
          <a:prstGeom prst="rect">
            <a:avLst/>
          </a:prstGeom>
          <a:scene3d>
            <a:camera prst="orthographicFront"/>
            <a:lightRig rig="threePt" dir="t"/>
          </a:scene3d>
          <a:sp3d>
            <a:bevelT w="152400" h="50800" prst="softRound"/>
          </a:sp3d>
        </p:spPr>
      </p:pic>
      <p:sp>
        <p:nvSpPr>
          <p:cNvPr id="30" name="Tile 6 Purpose">
            <a:hlinkClick r:id="rId11" action="ppaction://hlinksldjump"/>
          </p:cNvPr>
          <p:cNvSpPr/>
          <p:nvPr/>
        </p:nvSpPr>
        <p:spPr>
          <a:xfrm>
            <a:off x="8101583" y="3401568"/>
            <a:ext cx="3611880" cy="1536192"/>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06</a:t>
            </a:r>
          </a:p>
          <a:p>
            <a:pPr algn="l">
              <a:spcBef>
                <a:spcPts val="0"/>
              </a:spcBef>
              <a:spcAft>
                <a:spcPts val="200"/>
              </a:spcAft>
            </a:pPr>
            <a:r>
              <a:rPr sz="2600" b="1" i="0">
                <a:solidFill>
                  <a:srgbClr val="C75F22"/>
                </a:solidFill>
                <a:latin typeface="IBM Plex Sans"/>
              </a:rPr>
              <a:t>Purpose</a:t>
            </a:r>
          </a:p>
          <a:p>
            <a:pPr algn="l">
              <a:spcBef>
                <a:spcPts val="0"/>
              </a:spcBef>
              <a:spcAft>
                <a:spcPts val="0"/>
              </a:spcAft>
            </a:pPr>
            <a:r>
              <a:rPr sz="1600" b="0" i="0">
                <a:solidFill>
                  <a:srgbClr val="404040"/>
                </a:solidFill>
                <a:latin typeface="IBM Plex Sans"/>
              </a:rPr>
              <a:t>What do we owe beyond the numbers?</a:t>
            </a:r>
          </a:p>
        </p:txBody>
      </p:sp>
      <p:sp>
        <p:nvSpPr>
          <p:cNvPr id="31" name="Disc 6">
            <a:hlinkClick r:id="rId11" action="ppaction://hlinksldjump"/>
          </p:cNvPr>
          <p:cNvSpPr/>
          <p:nvPr/>
        </p:nvSpPr>
        <p:spPr>
          <a:xfrm>
            <a:off x="8284463" y="3803904"/>
            <a:ext cx="731520" cy="731520"/>
          </a:xfrm>
          <a:prstGeom prst="ellipse">
            <a:avLst/>
          </a:prstGeom>
          <a:solidFill>
            <a:srgbClr val="C75F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32" name="Icon FaGlobeAfrica" descr="globe africa icon"/>
          <p:cNvPicPr>
            <a:picLocks noChangeAspect="1"/>
          </p:cNvPicPr>
          <p:nvPr/>
        </p:nvPicPr>
        <p:blipFill>
          <a:blip r:embed="rId17"/>
          <a:stretch>
            <a:fillRect/>
          </a:stretch>
        </p:blipFill>
        <p:spPr>
          <a:xfrm>
            <a:off x="8467343" y="3986784"/>
            <a:ext cx="365760" cy="365760"/>
          </a:xfrm>
          <a:prstGeom prst="rect">
            <a:avLst/>
          </a:prstGeom>
          <a:scene3d>
            <a:camera prst="orthographicFront"/>
            <a:lightRig rig="threePt" dir="t"/>
          </a:scene3d>
          <a:sp3d>
            <a:bevelT w="152400" h="50800" prst="softRound"/>
          </a:sp3d>
        </p:spPr>
      </p:pic>
      <p:sp>
        <p:nvSpPr>
          <p:cNvPr id="33" name="Choice prompt"/>
          <p:cNvSpPr/>
          <p:nvPr/>
        </p:nvSpPr>
        <p:spPr>
          <a:xfrm>
            <a:off x="548640" y="5074920"/>
            <a:ext cx="11109960" cy="438912"/>
          </a:xfrm>
          <a:prstGeom prst="roundRect">
            <a:avLst>
              <a:gd name="adj" fmla="val 50000"/>
            </a:avLst>
          </a:prstGeom>
          <a:solidFill>
            <a:srgbClr val="FEF5D6"/>
          </a:solidFill>
          <a:ln>
            <a:noFill/>
          </a:ln>
          <a:effectLst/>
          <a:scene3d>
            <a:camera prst="orthographicFront"/>
            <a:lightRig rig="threePt" dir="t"/>
          </a:scene3d>
          <a:sp3d>
            <a:bevelT w="152400" h="50800" prst="softRound"/>
          </a:sp3d>
        </p:spPr>
        <p:txBody>
          <a:bodyPr wrap="square" lIns="274320" tIns="0" rIns="274320" bIns="0" rtlCol="0" anchor="ctr"/>
          <a:lstStyle/>
          <a:p>
            <a:pPr algn="l">
              <a:spcBef>
                <a:spcPts val="0"/>
              </a:spcBef>
              <a:spcAft>
                <a:spcPts val="0"/>
              </a:spcAft>
            </a:pPr>
            <a:r>
              <a:rPr sz="1800" b="1" i="0">
                <a:solidFill>
                  <a:srgbClr val="C00000"/>
                </a:solidFill>
                <a:latin typeface="IBM Plex Sans"/>
              </a:rPr>
              <a:t>YOUR CHOICE:  </a:t>
            </a:r>
            <a:r>
              <a:rPr sz="1800" b="0" i="0">
                <a:solidFill>
                  <a:srgbClr val="C00000"/>
                </a:solidFill>
                <a:latin typeface="IBM Plex Sans"/>
              </a:rPr>
              <a:t>Which lesson does your organisation need most? Hold that number.</a:t>
            </a:r>
          </a:p>
        </p:txBody>
      </p:sp>
      <p:sp>
        <p:nvSpPr>
          <p:cNvPr id="34" name="Button Pause: Readiness Check">
            <a:hlinkClick r:id="rId18" action="ppaction://hlinksldjump"/>
          </p:cNvPr>
          <p:cNvSpPr/>
          <p:nvPr/>
        </p:nvSpPr>
        <p:spPr>
          <a:xfrm>
            <a:off x="548640" y="5605272"/>
            <a:ext cx="3611880" cy="502920"/>
          </a:xfrm>
          <a:prstGeom prst="roundRect">
            <a:avLst>
              <a:gd name="adj" fmla="val 50000"/>
            </a:avLst>
          </a:prstGeom>
          <a:solidFill>
            <a:srgbClr val="DE6422"/>
          </a:solidFill>
          <a:ln>
            <a:noFill/>
          </a:ln>
          <a:effectLst/>
          <a:scene3d>
            <a:camera prst="orthographicFront"/>
            <a:lightRig rig="threePt" dir="t"/>
          </a:scene3d>
          <a:sp3d>
            <a:bevelT w="152400" h="50800" prst="softRound"/>
          </a:sp3d>
        </p:spPr>
        <p:txBody>
          <a:bodyPr wrap="square" tIns="0" bIns="0" rtlCol="0" anchor="ctr"/>
          <a:lstStyle/>
          <a:p>
            <a:pPr algn="ctr">
              <a:spcBef>
                <a:spcPts val="0"/>
              </a:spcBef>
              <a:spcAft>
                <a:spcPts val="0"/>
              </a:spcAft>
            </a:pPr>
            <a:r>
              <a:rPr sz="1900" b="1" i="0">
                <a:solidFill>
                  <a:srgbClr val="FFFFFF"/>
                </a:solidFill>
                <a:latin typeface="IBM Plex Sans"/>
              </a:rPr>
              <a:t>Pause: Readiness Check</a:t>
            </a:r>
          </a:p>
        </p:txBody>
      </p:sp>
      <p:sp>
        <p:nvSpPr>
          <p:cNvPr id="35" name="Button Six Lessons Recap">
            <a:hlinkClick r:id="rId19" action="ppaction://hlinksldjump"/>
          </p:cNvPr>
          <p:cNvSpPr/>
          <p:nvPr/>
        </p:nvSpPr>
        <p:spPr>
          <a:xfrm>
            <a:off x="4325112" y="5605272"/>
            <a:ext cx="3611880" cy="502920"/>
          </a:xfrm>
          <a:prstGeom prst="roundRect">
            <a:avLst>
              <a:gd name="adj" fmla="val 50000"/>
            </a:avLst>
          </a:prstGeom>
          <a:solidFill>
            <a:srgbClr val="404040"/>
          </a:solidFill>
          <a:ln>
            <a:noFill/>
          </a:ln>
          <a:effectLst/>
          <a:scene3d>
            <a:camera prst="orthographicFront"/>
            <a:lightRig rig="threePt" dir="t"/>
          </a:scene3d>
          <a:sp3d>
            <a:bevelT w="152400" h="50800" prst="softRound"/>
          </a:sp3d>
        </p:spPr>
        <p:txBody>
          <a:bodyPr wrap="square" tIns="0" bIns="0" rtlCol="0" anchor="ctr"/>
          <a:lstStyle/>
          <a:p>
            <a:pPr algn="ctr">
              <a:spcBef>
                <a:spcPts val="0"/>
              </a:spcBef>
              <a:spcAft>
                <a:spcPts val="0"/>
              </a:spcAft>
            </a:pPr>
            <a:r>
              <a:rPr sz="1900" b="1" i="0">
                <a:solidFill>
                  <a:srgbClr val="FFFFFF"/>
                </a:solidFill>
                <a:latin typeface="IBM Plex Sans"/>
              </a:rPr>
              <a:t>Six Lessons Recap</a:t>
            </a:r>
          </a:p>
        </p:txBody>
      </p:sp>
      <p:sp>
        <p:nvSpPr>
          <p:cNvPr id="36" name="Button Questions and Close">
            <a:hlinkClick r:id="rId20" action="ppaction://hlinksldjump"/>
          </p:cNvPr>
          <p:cNvSpPr/>
          <p:nvPr/>
        </p:nvSpPr>
        <p:spPr>
          <a:xfrm>
            <a:off x="8101583" y="5605272"/>
            <a:ext cx="3611880" cy="502920"/>
          </a:xfrm>
          <a:prstGeom prst="roundRect">
            <a:avLst>
              <a:gd name="adj" fmla="val 50000"/>
            </a:avLst>
          </a:prstGeom>
          <a:solidFill>
            <a:srgbClr val="CF1C23"/>
          </a:solidFill>
          <a:ln>
            <a:noFill/>
          </a:ln>
          <a:effectLst/>
          <a:scene3d>
            <a:camera prst="orthographicFront"/>
            <a:lightRig rig="threePt" dir="t"/>
          </a:scene3d>
          <a:sp3d>
            <a:bevelT w="152400" h="50800" prst="softRound"/>
          </a:sp3d>
        </p:spPr>
        <p:txBody>
          <a:bodyPr wrap="square" tIns="0" bIns="0" rtlCol="0" anchor="ctr"/>
          <a:lstStyle/>
          <a:p>
            <a:pPr algn="ctr">
              <a:spcBef>
                <a:spcPts val="0"/>
              </a:spcBef>
              <a:spcAft>
                <a:spcPts val="0"/>
              </a:spcAft>
            </a:pPr>
            <a:r>
              <a:rPr sz="1900" b="1" i="0">
                <a:solidFill>
                  <a:srgbClr val="FFFFFF"/>
                </a:solidFill>
                <a:latin typeface="IBM Plex Sans"/>
              </a:rPr>
              <a:t>Questions and Close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00000"/>
                </a:solidFill>
                <a:latin typeface="IBM Plex Sans"/>
              </a:rPr>
              <a:t>LESSON 01  |  ROOTS</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My Road: </a:t>
            </a:r>
            <a:r>
              <a:rPr sz="3400" b="1" i="0">
                <a:solidFill>
                  <a:srgbClr val="FF6600"/>
                </a:solidFill>
                <a:latin typeface="IBM Plex Sans"/>
              </a:rPr>
              <a:t>From Insurance to Infrastructure</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CF1C23"/>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7</a:t>
            </a:fld>
            <a:endParaRPr lang="en-US" sz="1400" b="1">
              <a:solidFill>
                <a:srgbClr val="595959"/>
              </a:solidFill>
              <a:latin typeface="IBM Plex Sans"/>
            </a:endParaRPr>
          </a:p>
        </p:txBody>
      </p:sp>
      <p:pic>
        <p:nvPicPr>
          <p:cNvPr id="15" name="Portrait reflection" descr="Dr. Kola Adesina in reflection, black and white portrait"/>
          <p:cNvPicPr>
            <a:picLocks noChangeAspect="1"/>
          </p:cNvPicPr>
          <p:nvPr/>
        </p:nvPicPr>
        <p:blipFill>
          <a:blip r:embed="rId12"/>
          <a:stretch>
            <a:fillRect/>
          </a:stretch>
        </p:blipFill>
        <p:spPr>
          <a:xfrm>
            <a:off x="548640" y="1755648"/>
            <a:ext cx="4160520" cy="2553046"/>
          </a:xfrm>
          <a:prstGeom prst="rect">
            <a:avLst/>
          </a:prstGeom>
          <a:scene3d>
            <a:camera prst="orthographicFront"/>
            <a:lightRig rig="threePt" dir="t"/>
          </a:scene3d>
          <a:sp3d>
            <a:bevelT prst="angle"/>
          </a:sp3d>
        </p:spPr>
      </p:pic>
      <p:sp>
        <p:nvSpPr>
          <p:cNvPr id="16" name="Photo caption band"/>
          <p:cNvSpPr/>
          <p:nvPr/>
        </p:nvSpPr>
        <p:spPr>
          <a:xfrm>
            <a:off x="548640" y="3924646"/>
            <a:ext cx="4160520" cy="384048"/>
          </a:xfrm>
          <a:prstGeom prst="rect">
            <a:avLst/>
          </a:prstGeom>
          <a:solidFill>
            <a:srgbClr val="1A1A1A">
              <a:alpha val="62000"/>
            </a:srgbClr>
          </a:solidFill>
          <a:ln>
            <a:noFill/>
          </a:ln>
          <a:effectLst/>
          <a:scene3d>
            <a:camera prst="orthographicFront"/>
            <a:lightRig rig="threePt" dir="t"/>
          </a:scene3d>
          <a:sp3d>
            <a:bevelT prst="angle"/>
          </a:sp3d>
        </p:spPr>
        <p:txBody>
          <a:bodyPr wrap="square" lIns="137160" tIns="0" bIns="0" rtlCol="0" anchor="ctr"/>
          <a:lstStyle/>
          <a:p>
            <a:pPr algn="l">
              <a:spcBef>
                <a:spcPts val="0"/>
              </a:spcBef>
              <a:spcAft>
                <a:spcPts val="0"/>
              </a:spcAft>
            </a:pPr>
            <a:r>
              <a:rPr sz="1300" b="0" i="1">
                <a:solidFill>
                  <a:srgbClr val="FFFFFF"/>
                </a:solidFill>
                <a:latin typeface="IBM Plex Sans"/>
              </a:rPr>
              <a:t>The thread of every role: risk, contracts, long horizons.</a:t>
            </a:r>
          </a:p>
        </p:txBody>
      </p:sp>
      <p:sp>
        <p:nvSpPr>
          <p:cNvPr id="17" name="Photo accent"/>
          <p:cNvSpPr/>
          <p:nvPr/>
        </p:nvSpPr>
        <p:spPr>
          <a:xfrm>
            <a:off x="548640" y="4308694"/>
            <a:ext cx="4160520" cy="54864"/>
          </a:xfrm>
          <a:prstGeom prst="rect">
            <a:avLst/>
          </a:prstGeom>
          <a:solidFill>
            <a:srgbClr val="CF1C23"/>
          </a:solidFill>
          <a:ln>
            <a:noFill/>
          </a:ln>
          <a:effectLst/>
          <a:scene3d>
            <a:camera prst="orthographicFront"/>
            <a:lightRig rig="threePt" dir="t"/>
          </a:scene3d>
          <a:sp3d>
            <a:bevelT prst="angle"/>
          </a:sp3d>
        </p:spPr>
        <p:txBody>
          <a:bodyPr rtlCol="0" anchor="ctr"/>
          <a:lstStyle/>
          <a:p>
            <a:pPr algn="ctr"/>
            <a:endParaRPr/>
          </a:p>
        </p:txBody>
      </p:sp>
      <p:sp>
        <p:nvSpPr>
          <p:cNvPr id="18" name="Road label"/>
          <p:cNvSpPr txBox="1"/>
          <p:nvPr/>
        </p:nvSpPr>
        <p:spPr>
          <a:xfrm>
            <a:off x="548640" y="4462272"/>
            <a:ext cx="4160520" cy="274320"/>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400" b="1" i="0">
                <a:solidFill>
                  <a:srgbClr val="CF1C23"/>
                </a:solidFill>
                <a:latin typeface="IBM Plex Sans"/>
              </a:rPr>
              <a:t>WHAT THE ROAD TAUGHT ME</a:t>
            </a:r>
          </a:p>
        </p:txBody>
      </p:sp>
      <p:sp>
        <p:nvSpPr>
          <p:cNvPr id="19" name="Taught 1"/>
          <p:cNvSpPr/>
          <p:nvPr/>
        </p:nvSpPr>
        <p:spPr>
          <a:xfrm>
            <a:off x="548640" y="4782312"/>
            <a:ext cx="2039112" cy="329184"/>
          </a:xfrm>
          <a:prstGeom prst="roundRect">
            <a:avLst>
              <a:gd name="adj" fmla="val 50000"/>
            </a:avLst>
          </a:prstGeom>
          <a:solidFill>
            <a:srgbClr val="CF1C23"/>
          </a:solidFill>
          <a:ln>
            <a:noFill/>
          </a:ln>
          <a:effectLst/>
          <a:scene3d>
            <a:camera prst="orthographicFront"/>
            <a:lightRig rig="threePt" dir="t"/>
          </a:scene3d>
          <a:sp3d>
            <a:bevelT prst="angle"/>
          </a:sp3d>
        </p:spPr>
        <p:txBody>
          <a:bodyPr wrap="square" lIns="54864" tIns="0" rIns="54864" bIns="0" rtlCol="0" anchor="ctr"/>
          <a:lstStyle/>
          <a:p>
            <a:pPr algn="ctr">
              <a:spcBef>
                <a:spcPts val="0"/>
              </a:spcBef>
              <a:spcAft>
                <a:spcPts val="0"/>
              </a:spcAft>
            </a:pPr>
            <a:r>
              <a:rPr sz="1400" b="1" i="0">
                <a:solidFill>
                  <a:srgbClr val="FFFFFF"/>
                </a:solidFill>
                <a:latin typeface="IBM Plex Sans"/>
              </a:rPr>
              <a:t>Price the risk</a:t>
            </a:r>
          </a:p>
        </p:txBody>
      </p:sp>
      <p:sp>
        <p:nvSpPr>
          <p:cNvPr id="20" name="Taught 2"/>
          <p:cNvSpPr/>
          <p:nvPr/>
        </p:nvSpPr>
        <p:spPr>
          <a:xfrm>
            <a:off x="2670048" y="4782312"/>
            <a:ext cx="2039112" cy="329184"/>
          </a:xfrm>
          <a:prstGeom prst="roundRect">
            <a:avLst>
              <a:gd name="adj" fmla="val 50000"/>
            </a:avLst>
          </a:prstGeom>
          <a:solidFill>
            <a:srgbClr val="DE6422"/>
          </a:solidFill>
          <a:ln>
            <a:noFill/>
          </a:ln>
          <a:effectLst/>
          <a:scene3d>
            <a:camera prst="orthographicFront"/>
            <a:lightRig rig="threePt" dir="t"/>
          </a:scene3d>
          <a:sp3d>
            <a:bevelT prst="angle"/>
          </a:sp3d>
        </p:spPr>
        <p:txBody>
          <a:bodyPr wrap="square" lIns="54864" tIns="0" rIns="54864" bIns="0" rtlCol="0" anchor="ctr"/>
          <a:lstStyle/>
          <a:p>
            <a:pPr algn="ctr">
              <a:spcBef>
                <a:spcPts val="0"/>
              </a:spcBef>
              <a:spcAft>
                <a:spcPts val="0"/>
              </a:spcAft>
            </a:pPr>
            <a:r>
              <a:rPr sz="1400" b="1" i="0">
                <a:solidFill>
                  <a:srgbClr val="FFFFFF"/>
                </a:solidFill>
                <a:latin typeface="IBM Plex Sans"/>
              </a:rPr>
              <a:t>Honour the contract</a:t>
            </a:r>
          </a:p>
        </p:txBody>
      </p:sp>
      <p:sp>
        <p:nvSpPr>
          <p:cNvPr id="21" name="Taught 3"/>
          <p:cNvSpPr/>
          <p:nvPr/>
        </p:nvSpPr>
        <p:spPr>
          <a:xfrm>
            <a:off x="548640" y="5166360"/>
            <a:ext cx="2039112" cy="329184"/>
          </a:xfrm>
          <a:prstGeom prst="roundRect">
            <a:avLst>
              <a:gd name="adj" fmla="val 50000"/>
            </a:avLst>
          </a:prstGeom>
          <a:solidFill>
            <a:srgbClr val="CF1C23"/>
          </a:solidFill>
          <a:ln>
            <a:noFill/>
          </a:ln>
          <a:effectLst/>
          <a:scene3d>
            <a:camera prst="orthographicFront"/>
            <a:lightRig rig="threePt" dir="t"/>
          </a:scene3d>
          <a:sp3d>
            <a:bevelT prst="angle"/>
          </a:sp3d>
        </p:spPr>
        <p:txBody>
          <a:bodyPr wrap="square" lIns="54864" tIns="0" rIns="54864" bIns="0" rtlCol="0" anchor="ctr"/>
          <a:lstStyle/>
          <a:p>
            <a:pPr algn="ctr">
              <a:spcBef>
                <a:spcPts val="0"/>
              </a:spcBef>
              <a:spcAft>
                <a:spcPts val="0"/>
              </a:spcAft>
            </a:pPr>
            <a:r>
              <a:rPr sz="1400" b="1" i="0">
                <a:solidFill>
                  <a:srgbClr val="FFFFFF"/>
                </a:solidFill>
                <a:latin typeface="IBM Plex Sans"/>
              </a:rPr>
              <a:t>Think in decades</a:t>
            </a:r>
          </a:p>
        </p:txBody>
      </p:sp>
      <p:sp>
        <p:nvSpPr>
          <p:cNvPr id="22" name="Taught 4"/>
          <p:cNvSpPr/>
          <p:nvPr/>
        </p:nvSpPr>
        <p:spPr>
          <a:xfrm>
            <a:off x="2670048" y="5166360"/>
            <a:ext cx="2039112" cy="329184"/>
          </a:xfrm>
          <a:prstGeom prst="roundRect">
            <a:avLst>
              <a:gd name="adj" fmla="val 50000"/>
            </a:avLst>
          </a:prstGeom>
          <a:solidFill>
            <a:srgbClr val="DE6422"/>
          </a:solidFill>
          <a:ln>
            <a:noFill/>
          </a:ln>
          <a:effectLst/>
          <a:scene3d>
            <a:camera prst="orthographicFront"/>
            <a:lightRig rig="threePt" dir="t"/>
          </a:scene3d>
          <a:sp3d>
            <a:bevelT prst="angle"/>
          </a:sp3d>
        </p:spPr>
        <p:txBody>
          <a:bodyPr wrap="square" lIns="54864" tIns="0" rIns="54864" bIns="0" rtlCol="0" anchor="ctr"/>
          <a:lstStyle/>
          <a:p>
            <a:pPr algn="ctr">
              <a:spcBef>
                <a:spcPts val="0"/>
              </a:spcBef>
              <a:spcAft>
                <a:spcPts val="0"/>
              </a:spcAft>
            </a:pPr>
            <a:r>
              <a:rPr sz="1400" b="1" i="0">
                <a:solidFill>
                  <a:srgbClr val="FFFFFF"/>
                </a:solidFill>
                <a:latin typeface="IBM Plex Sans"/>
              </a:rPr>
              <a:t>Choose partners well</a:t>
            </a:r>
          </a:p>
        </p:txBody>
      </p:sp>
      <p:sp>
        <p:nvSpPr>
          <p:cNvPr id="23" name="Path line"/>
          <p:cNvSpPr/>
          <p:nvPr/>
        </p:nvSpPr>
        <p:spPr>
          <a:xfrm>
            <a:off x="5230368" y="2011680"/>
            <a:ext cx="36576" cy="3108960"/>
          </a:xfrm>
          <a:prstGeom prst="rect">
            <a:avLst/>
          </a:prstGeom>
          <a:solidFill>
            <a:srgbClr val="D9D9D9"/>
          </a:solidFill>
          <a:ln>
            <a:noFill/>
          </a:ln>
          <a:effectLst/>
          <a:scene3d>
            <a:camera prst="orthographicFront"/>
            <a:lightRig rig="threePt" dir="t"/>
          </a:scene3d>
          <a:sp3d>
            <a:bevelT prst="angle"/>
          </a:sp3d>
        </p:spPr>
        <p:txBody>
          <a:bodyPr rtlCol="0" anchor="ctr"/>
          <a:lstStyle/>
          <a:p>
            <a:pPr algn="ctr"/>
            <a:endParaRPr/>
          </a:p>
        </p:txBody>
      </p:sp>
      <p:sp>
        <p:nvSpPr>
          <p:cNvPr id="24" name="Number 1"/>
          <p:cNvSpPr/>
          <p:nvPr/>
        </p:nvSpPr>
        <p:spPr>
          <a:xfrm>
            <a:off x="5029200" y="1801368"/>
            <a:ext cx="438912" cy="438912"/>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1</a:t>
            </a:r>
          </a:p>
        </p:txBody>
      </p:sp>
      <p:sp>
        <p:nvSpPr>
          <p:cNvPr id="25" name="Road step 1"/>
          <p:cNvSpPr txBox="1"/>
          <p:nvPr/>
        </p:nvSpPr>
        <p:spPr>
          <a:xfrm>
            <a:off x="5623560" y="1783080"/>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0" i="0">
                <a:solidFill>
                  <a:srgbClr val="C00000"/>
                </a:solidFill>
                <a:latin typeface="IBM Plex Sans"/>
              </a:rPr>
              <a:t>Insurance: selling protection to businesses</a:t>
            </a:r>
          </a:p>
        </p:txBody>
      </p:sp>
      <p:sp>
        <p:nvSpPr>
          <p:cNvPr id="26" name="Number 2"/>
          <p:cNvSpPr/>
          <p:nvPr/>
        </p:nvSpPr>
        <p:spPr>
          <a:xfrm>
            <a:off x="5029200" y="2322576"/>
            <a:ext cx="438912" cy="438912"/>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2</a:t>
            </a:r>
          </a:p>
        </p:txBody>
      </p:sp>
      <p:sp>
        <p:nvSpPr>
          <p:cNvPr id="27" name="Road step 2"/>
          <p:cNvSpPr txBox="1"/>
          <p:nvPr/>
        </p:nvSpPr>
        <p:spPr>
          <a:xfrm>
            <a:off x="5623560" y="2304288"/>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0" i="0">
                <a:solidFill>
                  <a:srgbClr val="C00000"/>
                </a:solidFill>
                <a:latin typeface="IBM Plex Sans"/>
              </a:rPr>
              <a:t>Sahara: fuel supply for NEPA’s emergency power project</a:t>
            </a:r>
          </a:p>
        </p:txBody>
      </p:sp>
      <p:sp>
        <p:nvSpPr>
          <p:cNvPr id="28" name="Number 3"/>
          <p:cNvSpPr/>
          <p:nvPr/>
        </p:nvSpPr>
        <p:spPr>
          <a:xfrm>
            <a:off x="5029200" y="2843784"/>
            <a:ext cx="438912" cy="438912"/>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3</a:t>
            </a:r>
          </a:p>
        </p:txBody>
      </p:sp>
      <p:sp>
        <p:nvSpPr>
          <p:cNvPr id="29" name="Road step 3"/>
          <p:cNvSpPr txBox="1"/>
          <p:nvPr/>
        </p:nvSpPr>
        <p:spPr>
          <a:xfrm>
            <a:off x="5623560" y="2825496"/>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0" i="0">
                <a:solidFill>
                  <a:srgbClr val="C00000"/>
                </a:solidFill>
                <a:latin typeface="IBM Plex Sans"/>
              </a:rPr>
              <a:t>Sierra Leone refinery acquisition delegation</a:t>
            </a:r>
          </a:p>
        </p:txBody>
      </p:sp>
      <p:sp>
        <p:nvSpPr>
          <p:cNvPr id="30" name="Number 4"/>
          <p:cNvSpPr/>
          <p:nvPr/>
        </p:nvSpPr>
        <p:spPr>
          <a:xfrm>
            <a:off x="5029200" y="3364992"/>
            <a:ext cx="438912" cy="438912"/>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4</a:t>
            </a:r>
          </a:p>
        </p:txBody>
      </p:sp>
      <p:sp>
        <p:nvSpPr>
          <p:cNvPr id="31" name="Road step 4"/>
          <p:cNvSpPr txBox="1"/>
          <p:nvPr/>
        </p:nvSpPr>
        <p:spPr>
          <a:xfrm>
            <a:off x="5623560" y="3346704"/>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0" i="0">
                <a:solidFill>
                  <a:srgbClr val="C00000"/>
                </a:solidFill>
                <a:latin typeface="IBM Plex Sans"/>
              </a:rPr>
              <a:t>Crude oil contract in Côte d’Ivoire</a:t>
            </a:r>
          </a:p>
        </p:txBody>
      </p:sp>
      <p:sp>
        <p:nvSpPr>
          <p:cNvPr id="32" name="Number 5"/>
          <p:cNvSpPr/>
          <p:nvPr/>
        </p:nvSpPr>
        <p:spPr>
          <a:xfrm>
            <a:off x="5029200" y="3886199"/>
            <a:ext cx="438912" cy="438912"/>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5</a:t>
            </a:r>
          </a:p>
        </p:txBody>
      </p:sp>
      <p:sp>
        <p:nvSpPr>
          <p:cNvPr id="33" name="Road step 5"/>
          <p:cNvSpPr txBox="1"/>
          <p:nvPr/>
        </p:nvSpPr>
        <p:spPr>
          <a:xfrm>
            <a:off x="5623560" y="3867911"/>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0" i="0">
                <a:solidFill>
                  <a:srgbClr val="C00000"/>
                </a:solidFill>
                <a:latin typeface="IBM Plex Sans"/>
              </a:rPr>
              <a:t>Director of Infrastructure: strategic assets across Africa</a:t>
            </a:r>
          </a:p>
        </p:txBody>
      </p:sp>
      <p:sp>
        <p:nvSpPr>
          <p:cNvPr id="34" name="Number 6"/>
          <p:cNvSpPr/>
          <p:nvPr/>
        </p:nvSpPr>
        <p:spPr>
          <a:xfrm>
            <a:off x="5029200" y="4407407"/>
            <a:ext cx="438912" cy="438912"/>
          </a:xfrm>
          <a:prstGeom prst="ellipse">
            <a:avLst/>
          </a:prstGeom>
          <a:solidFill>
            <a:srgbClr val="DE6422"/>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6</a:t>
            </a:r>
          </a:p>
        </p:txBody>
      </p:sp>
      <p:sp>
        <p:nvSpPr>
          <p:cNvPr id="35" name="Road step 6"/>
          <p:cNvSpPr txBox="1"/>
          <p:nvPr/>
        </p:nvSpPr>
        <p:spPr>
          <a:xfrm>
            <a:off x="5623560" y="4389120"/>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0" i="0">
                <a:solidFill>
                  <a:srgbClr val="C00000"/>
                </a:solidFill>
                <a:latin typeface="IBM Plex Sans"/>
              </a:rPr>
              <a:t>Presidential Committee on electricity infrastructure</a:t>
            </a:r>
          </a:p>
        </p:txBody>
      </p:sp>
      <p:sp>
        <p:nvSpPr>
          <p:cNvPr id="36" name="Number 7"/>
          <p:cNvSpPr/>
          <p:nvPr/>
        </p:nvSpPr>
        <p:spPr>
          <a:xfrm>
            <a:off x="5029200" y="4928616"/>
            <a:ext cx="438912" cy="438912"/>
          </a:xfrm>
          <a:prstGeom prst="ellipse">
            <a:avLst/>
          </a:prstGeom>
          <a:solidFill>
            <a:srgbClr val="CF1C23"/>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800" b="1" i="0">
                <a:solidFill>
                  <a:srgbClr val="FFFFFF"/>
                </a:solidFill>
                <a:latin typeface="IBM Plex Sans"/>
              </a:rPr>
              <a:t>7</a:t>
            </a:r>
          </a:p>
        </p:txBody>
      </p:sp>
      <p:sp>
        <p:nvSpPr>
          <p:cNvPr id="37" name="Road step 7"/>
          <p:cNvSpPr txBox="1"/>
          <p:nvPr/>
        </p:nvSpPr>
        <p:spPr>
          <a:xfrm>
            <a:off x="5623560" y="4910328"/>
            <a:ext cx="6035040" cy="47548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1" i="0">
                <a:solidFill>
                  <a:srgbClr val="C00000"/>
                </a:solidFill>
                <a:latin typeface="IBM Plex Sans"/>
              </a:rPr>
              <a:t>Group Managing Director, Sahara Power</a:t>
            </a:r>
          </a:p>
        </p:txBody>
      </p:sp>
      <p:sp>
        <p:nvSpPr>
          <p:cNvPr id="38"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prst="angle"/>
          </a:sp3d>
        </p:spPr>
        <p:txBody>
          <a:bodyPr wrap="square" lIns="868680" tIns="0" rIns="274320" bIns="0" rtlCol="0" anchor="ctr"/>
          <a:lstStyle/>
          <a:p>
            <a:pPr algn="l">
              <a:spcBef>
                <a:spcPts val="0"/>
              </a:spcBef>
              <a:spcAft>
                <a:spcPts val="0"/>
              </a:spcAft>
            </a:pPr>
            <a:r>
              <a:rPr sz="1500" b="1" i="0">
                <a:solidFill>
                  <a:srgbClr val="FFC000"/>
                </a:solidFill>
                <a:latin typeface="IBM Plex Sans"/>
              </a:rPr>
              <a:t>LESSON 01    </a:t>
            </a:r>
            <a:r>
              <a:rPr sz="1900" b="1" i="0">
                <a:solidFill>
                  <a:srgbClr val="FFFFFF"/>
                </a:solidFill>
                <a:latin typeface="IBM Plex Sans"/>
              </a:rPr>
              <a:t>Start small. Think long.</a:t>
            </a:r>
          </a:p>
        </p:txBody>
      </p:sp>
      <p:sp>
        <p:nvSpPr>
          <p:cNvPr id="39" name="Bar disc"/>
          <p:cNvSpPr/>
          <p:nvPr/>
        </p:nvSpPr>
        <p:spPr>
          <a:xfrm>
            <a:off x="621792" y="5641848"/>
            <a:ext cx="438912" cy="438912"/>
          </a:xfrm>
          <a:prstGeom prst="ellipse">
            <a:avLst/>
          </a:prstGeom>
          <a:solidFill>
            <a:srgbClr val="CF1C23"/>
          </a:solidFill>
          <a:ln>
            <a:noFill/>
          </a:ln>
          <a:effectLst/>
          <a:scene3d>
            <a:camera prst="orthographicFront"/>
            <a:lightRig rig="threePt" dir="t"/>
          </a:scene3d>
          <a:sp3d>
            <a:bevelT prst="angle"/>
          </a:sp3d>
        </p:spPr>
        <p:txBody>
          <a:bodyPr rtlCol="0" anchor="ctr"/>
          <a:lstStyle/>
          <a:p>
            <a:pPr algn="ctr"/>
            <a:endParaRPr/>
          </a:p>
        </p:txBody>
      </p:sp>
      <p:pic>
        <p:nvPicPr>
          <p:cNvPr id="40" name="Icon FaSeedling" descr="seedling icon"/>
          <p:cNvPicPr>
            <a:picLocks noChangeAspect="1"/>
          </p:cNvPicPr>
          <p:nvPr/>
        </p:nvPicPr>
        <p:blipFill>
          <a:blip r:embed="rId13"/>
          <a:stretch>
            <a:fillRect/>
          </a:stretch>
        </p:blipFill>
        <p:spPr>
          <a:xfrm>
            <a:off x="718352" y="5738408"/>
            <a:ext cx="245790" cy="245790"/>
          </a:xfrm>
          <a:prstGeom prst="rect">
            <a:avLst/>
          </a:prstGeom>
          <a:scene3d>
            <a:camera prst="orthographicFront"/>
            <a:lightRig rig="threePt" dir="t"/>
          </a:scene3d>
          <a:sp3d>
            <a:bevelT prst="angle"/>
          </a:sp3d>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FF6600"/>
                </a:solidFill>
                <a:latin typeface="IBM Plex Sans"/>
              </a:rPr>
              <a:t>LESSON 02  |  VALUES</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What We </a:t>
            </a:r>
            <a:r>
              <a:rPr sz="3400" b="1" i="0">
                <a:solidFill>
                  <a:srgbClr val="FF6600"/>
                </a:solidFill>
                <a:latin typeface="IBM Plex Sans"/>
              </a:rPr>
              <a:t>Refused to Trade</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DE6422"/>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8</a:t>
            </a:fld>
            <a:endParaRPr lang="en-US" sz="1400" b="1">
              <a:solidFill>
                <a:srgbClr val="595959"/>
              </a:solidFill>
              <a:latin typeface="IBM Plex Sans"/>
            </a:endParaRPr>
          </a:p>
        </p:txBody>
      </p:sp>
      <p:sp>
        <p:nvSpPr>
          <p:cNvPr id="15" name="Quote panel"/>
          <p:cNvSpPr/>
          <p:nvPr/>
        </p:nvSpPr>
        <p:spPr>
          <a:xfrm>
            <a:off x="548640" y="1755648"/>
            <a:ext cx="4846320" cy="3703320"/>
          </a:xfrm>
          <a:prstGeom prst="roundRect">
            <a:avLst>
              <a:gd name="adj" fmla="val 4000"/>
            </a:avLst>
          </a:prstGeom>
          <a:solidFill>
            <a:srgbClr val="404040"/>
          </a:solidFill>
          <a:ln>
            <a:noFill/>
          </a:ln>
          <a:effectLst/>
          <a:scene3d>
            <a:camera prst="orthographicFront"/>
            <a:lightRig rig="threePt" dir="t"/>
          </a:scene3d>
          <a:sp3d>
            <a:bevelT w="152400" h="50800" prst="softRound"/>
          </a:sp3d>
        </p:spPr>
        <p:txBody>
          <a:bodyPr rtlCol="0" anchor="ctr"/>
          <a:lstStyle/>
          <a:p>
            <a:pPr algn="ctr"/>
            <a:endParaRPr/>
          </a:p>
        </p:txBody>
      </p:sp>
      <p:pic>
        <p:nvPicPr>
          <p:cNvPr id="16" name="Icon FaQuoteLeft" descr="quote left icon"/>
          <p:cNvPicPr>
            <a:picLocks noChangeAspect="1"/>
          </p:cNvPicPr>
          <p:nvPr/>
        </p:nvPicPr>
        <p:blipFill>
          <a:blip r:embed="rId12"/>
          <a:stretch>
            <a:fillRect/>
          </a:stretch>
        </p:blipFill>
        <p:spPr>
          <a:xfrm>
            <a:off x="868680" y="1938528"/>
            <a:ext cx="457200" cy="457200"/>
          </a:xfrm>
          <a:prstGeom prst="rect">
            <a:avLst/>
          </a:prstGeom>
          <a:scene3d>
            <a:camera prst="orthographicFront"/>
            <a:lightRig rig="threePt" dir="t"/>
          </a:scene3d>
          <a:sp3d>
            <a:bevelT w="152400" h="50800" prst="softRound"/>
          </a:sp3d>
        </p:spPr>
      </p:pic>
      <p:sp>
        <p:nvSpPr>
          <p:cNvPr id="17" name="Quote"/>
          <p:cNvSpPr txBox="1"/>
          <p:nvPr/>
        </p:nvSpPr>
        <p:spPr>
          <a:xfrm>
            <a:off x="868680" y="2450592"/>
            <a:ext cx="4297680" cy="1417320"/>
          </a:xfrm>
          <a:prstGeom prst="rect">
            <a:avLst/>
          </a:prstGeom>
          <a:noFill/>
          <a:scene3d>
            <a:camera prst="orthographicFront"/>
            <a:lightRig rig="threePt" dir="t"/>
          </a:scene3d>
          <a:sp3d>
            <a:bevelT w="152400" h="50800" prst="softRound"/>
          </a:sp3d>
        </p:spPr>
        <p:txBody>
          <a:bodyPr wrap="square" lIns="0" tIns="0" rIns="0" bIns="0" anchor="t"/>
          <a:lstStyle/>
          <a:p>
            <a:pPr algn="l">
              <a:spcBef>
                <a:spcPts val="0"/>
              </a:spcBef>
              <a:spcAft>
                <a:spcPts val="0"/>
              </a:spcAft>
            </a:pPr>
            <a:r>
              <a:rPr sz="2800" b="1" i="0">
                <a:solidFill>
                  <a:srgbClr val="FFFFFF"/>
                </a:solidFill>
                <a:latin typeface="IBM Plex Sans"/>
              </a:rPr>
              <a:t>The worst form of betrayal is self-betrayal.</a:t>
            </a:r>
          </a:p>
        </p:txBody>
      </p:sp>
      <p:sp>
        <p:nvSpPr>
          <p:cNvPr id="18" name="Attribution"/>
          <p:cNvSpPr txBox="1"/>
          <p:nvPr/>
        </p:nvSpPr>
        <p:spPr>
          <a:xfrm>
            <a:off x="868680" y="3886200"/>
            <a:ext cx="4297680" cy="310896"/>
          </a:xfrm>
          <a:prstGeom prst="rect">
            <a:avLst/>
          </a:prstGeom>
          <a:noFill/>
          <a:scene3d>
            <a:camera prst="orthographicFront"/>
            <a:lightRig rig="threePt" dir="t"/>
          </a:scene3d>
          <a:sp3d>
            <a:bevelT w="152400" h="50800" prst="softRound"/>
          </a:sp3d>
        </p:spPr>
        <p:txBody>
          <a:bodyPr wrap="square" lIns="0" tIns="0" rIns="0" bIns="0" anchor="t"/>
          <a:lstStyle/>
          <a:p>
            <a:pPr algn="l">
              <a:spcBef>
                <a:spcPts val="0"/>
              </a:spcBef>
              <a:spcAft>
                <a:spcPts val="0"/>
              </a:spcAft>
            </a:pPr>
            <a:r>
              <a:rPr sz="1500" b="0" i="1">
                <a:solidFill>
                  <a:srgbClr val="FFE699"/>
                </a:solidFill>
                <a:latin typeface="IBM Plex Sans"/>
              </a:rPr>
              <a:t>Sahara’s guiding philosophy, as I put it in 2018</a:t>
            </a:r>
          </a:p>
        </p:txBody>
      </p:sp>
      <p:sp>
        <p:nvSpPr>
          <p:cNvPr id="19" name="Practices label"/>
          <p:cNvSpPr txBox="1"/>
          <p:nvPr/>
        </p:nvSpPr>
        <p:spPr>
          <a:xfrm>
            <a:off x="868680" y="4279392"/>
            <a:ext cx="4297680" cy="274320"/>
          </a:xfrm>
          <a:prstGeom prst="rect">
            <a:avLst/>
          </a:prstGeom>
          <a:noFill/>
          <a:scene3d>
            <a:camera prst="orthographicFront"/>
            <a:lightRig rig="threePt" dir="t"/>
          </a:scene3d>
          <a:sp3d>
            <a:bevelT w="152400" h="50800" prst="softRound"/>
          </a:sp3d>
        </p:spPr>
        <p:txBody>
          <a:bodyPr wrap="square" lIns="0" tIns="0" rIns="0" bIns="0" anchor="t"/>
          <a:lstStyle/>
          <a:p>
            <a:pPr algn="l">
              <a:spcBef>
                <a:spcPts val="0"/>
              </a:spcBef>
              <a:spcAft>
                <a:spcPts val="0"/>
              </a:spcAft>
            </a:pPr>
            <a:r>
              <a:rPr sz="1300" b="1" i="0">
                <a:solidFill>
                  <a:srgbClr val="FFC000"/>
                </a:solidFill>
                <a:latin typeface="IBM Plex Sans"/>
              </a:rPr>
              <a:t>OUR FOUR PRACTICES</a:t>
            </a:r>
          </a:p>
        </p:txBody>
      </p:sp>
      <p:sp>
        <p:nvSpPr>
          <p:cNvPr id="20" name="Practice Ownership"/>
          <p:cNvSpPr/>
          <p:nvPr/>
        </p:nvSpPr>
        <p:spPr>
          <a:xfrm>
            <a:off x="868680" y="4599432"/>
            <a:ext cx="1274504" cy="347472"/>
          </a:xfrm>
          <a:prstGeom prst="roundRect">
            <a:avLst>
              <a:gd name="adj" fmla="val 50000"/>
            </a:avLst>
          </a:prstGeom>
          <a:noFill/>
          <a:ln w="15875">
            <a:solidFill>
              <a:srgbClr val="FFC000"/>
            </a:solidFill>
          </a:ln>
          <a:effectLst/>
          <a:scene3d>
            <a:camera prst="orthographicFront"/>
            <a:lightRig rig="threePt" dir="t"/>
          </a:scene3d>
          <a:sp3d>
            <a:bevelT w="152400" h="50800" prst="softRound"/>
          </a:sp3d>
        </p:spPr>
        <p:txBody>
          <a:bodyPr wrap="square" lIns="54864" tIns="0" rIns="54864" bIns="0" rtlCol="0" anchor="ctr"/>
          <a:lstStyle/>
          <a:p>
            <a:pPr algn="ctr">
              <a:spcBef>
                <a:spcPts val="0"/>
              </a:spcBef>
              <a:spcAft>
                <a:spcPts val="0"/>
              </a:spcAft>
            </a:pPr>
            <a:r>
              <a:rPr sz="1400" b="1" i="0">
                <a:solidFill>
                  <a:srgbClr val="FFFFFF"/>
                </a:solidFill>
                <a:latin typeface="IBM Plex Sans"/>
              </a:rPr>
              <a:t>Ownership</a:t>
            </a:r>
          </a:p>
        </p:txBody>
      </p:sp>
      <p:sp>
        <p:nvSpPr>
          <p:cNvPr id="21" name="Practice Continuous Learning"/>
          <p:cNvSpPr/>
          <p:nvPr/>
        </p:nvSpPr>
        <p:spPr>
          <a:xfrm>
            <a:off x="2252912" y="4599432"/>
            <a:ext cx="2082780" cy="347472"/>
          </a:xfrm>
          <a:prstGeom prst="roundRect">
            <a:avLst>
              <a:gd name="adj" fmla="val 50000"/>
            </a:avLst>
          </a:prstGeom>
          <a:noFill/>
          <a:ln w="15875">
            <a:solidFill>
              <a:srgbClr val="FFC000"/>
            </a:solidFill>
          </a:ln>
          <a:effectLst/>
          <a:scene3d>
            <a:camera prst="orthographicFront"/>
            <a:lightRig rig="threePt" dir="t"/>
          </a:scene3d>
          <a:sp3d>
            <a:bevelT w="152400" h="50800" prst="softRound"/>
          </a:sp3d>
        </p:spPr>
        <p:txBody>
          <a:bodyPr wrap="square" lIns="54864" tIns="0" rIns="54864" bIns="0" rtlCol="0" anchor="ctr"/>
          <a:lstStyle/>
          <a:p>
            <a:pPr algn="ctr">
              <a:spcBef>
                <a:spcPts val="0"/>
              </a:spcBef>
              <a:spcAft>
                <a:spcPts val="0"/>
              </a:spcAft>
            </a:pPr>
            <a:r>
              <a:rPr sz="1400" b="1" i="0">
                <a:solidFill>
                  <a:srgbClr val="FFFFFF"/>
                </a:solidFill>
                <a:latin typeface="IBM Plex Sans"/>
              </a:rPr>
              <a:t>Continuous Learning</a:t>
            </a:r>
          </a:p>
        </p:txBody>
      </p:sp>
      <p:sp>
        <p:nvSpPr>
          <p:cNvPr id="22" name="Practice Teamwork"/>
          <p:cNvSpPr/>
          <p:nvPr/>
        </p:nvSpPr>
        <p:spPr>
          <a:xfrm>
            <a:off x="868680" y="5020056"/>
            <a:ext cx="1239460" cy="347472"/>
          </a:xfrm>
          <a:prstGeom prst="roundRect">
            <a:avLst>
              <a:gd name="adj" fmla="val 50000"/>
            </a:avLst>
          </a:prstGeom>
          <a:noFill/>
          <a:ln w="15875">
            <a:solidFill>
              <a:srgbClr val="FFC000"/>
            </a:solidFill>
          </a:ln>
          <a:effectLst/>
          <a:scene3d>
            <a:camera prst="orthographicFront"/>
            <a:lightRig rig="threePt" dir="t"/>
          </a:scene3d>
          <a:sp3d>
            <a:bevelT w="152400" h="50800" prst="softRound"/>
          </a:sp3d>
        </p:spPr>
        <p:txBody>
          <a:bodyPr wrap="square" lIns="54864" tIns="0" rIns="54864" bIns="0" rtlCol="0" anchor="ctr"/>
          <a:lstStyle/>
          <a:p>
            <a:pPr algn="ctr">
              <a:spcBef>
                <a:spcPts val="0"/>
              </a:spcBef>
              <a:spcAft>
                <a:spcPts val="0"/>
              </a:spcAft>
            </a:pPr>
            <a:r>
              <a:rPr sz="1400" b="1" i="0">
                <a:solidFill>
                  <a:srgbClr val="FFFFFF"/>
                </a:solidFill>
                <a:latin typeface="IBM Plex Sans"/>
              </a:rPr>
              <a:t>Teamwork</a:t>
            </a:r>
          </a:p>
        </p:txBody>
      </p:sp>
      <p:sp>
        <p:nvSpPr>
          <p:cNvPr id="23" name="Practice United and Unstoppable"/>
          <p:cNvSpPr/>
          <p:nvPr/>
        </p:nvSpPr>
        <p:spPr>
          <a:xfrm>
            <a:off x="2217868" y="5020056"/>
            <a:ext cx="2385079" cy="347472"/>
          </a:xfrm>
          <a:prstGeom prst="roundRect">
            <a:avLst>
              <a:gd name="adj" fmla="val 50000"/>
            </a:avLst>
          </a:prstGeom>
          <a:noFill/>
          <a:ln w="15875">
            <a:solidFill>
              <a:srgbClr val="FFC000"/>
            </a:solidFill>
          </a:ln>
          <a:effectLst/>
          <a:scene3d>
            <a:camera prst="orthographicFront"/>
            <a:lightRig rig="threePt" dir="t"/>
          </a:scene3d>
          <a:sp3d>
            <a:bevelT w="152400" h="50800" prst="softRound"/>
          </a:sp3d>
        </p:spPr>
        <p:txBody>
          <a:bodyPr wrap="square" lIns="54864" tIns="0" rIns="54864" bIns="0" rtlCol="0" anchor="ctr"/>
          <a:lstStyle/>
          <a:p>
            <a:pPr algn="ctr">
              <a:spcBef>
                <a:spcPts val="0"/>
              </a:spcBef>
              <a:spcAft>
                <a:spcPts val="0"/>
              </a:spcAft>
            </a:pPr>
            <a:r>
              <a:rPr sz="1400" b="1" i="0">
                <a:solidFill>
                  <a:srgbClr val="FFFFFF"/>
                </a:solidFill>
                <a:latin typeface="IBM Plex Sans"/>
              </a:rPr>
              <a:t>United and Unstoppable</a:t>
            </a:r>
          </a:p>
        </p:txBody>
      </p:sp>
      <p:sp>
        <p:nvSpPr>
          <p:cNvPr id="24" name="Test label"/>
          <p:cNvSpPr txBox="1"/>
          <p:nvPr/>
        </p:nvSpPr>
        <p:spPr>
          <a:xfrm>
            <a:off x="5623560" y="1755648"/>
            <a:ext cx="6035040" cy="32918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500" b="1" i="0">
                <a:solidFill>
                  <a:srgbClr val="FF6600"/>
                </a:solidFill>
                <a:latin typeface="IBM Plex Sans"/>
              </a:rPr>
              <a:t>THE ACCOUNTANT’S INTEGRITY TEST</a:t>
            </a:r>
          </a:p>
        </p:txBody>
      </p:sp>
      <p:sp>
        <p:nvSpPr>
          <p:cNvPr id="25" name="Test 1"/>
          <p:cNvSpPr/>
          <p:nvPr/>
        </p:nvSpPr>
        <p:spPr>
          <a:xfrm>
            <a:off x="5623560" y="2148840"/>
            <a:ext cx="6035040" cy="758952"/>
          </a:xfrm>
          <a:prstGeom prst="roundRect">
            <a:avLst>
              <a:gd name="adj" fmla="val 10000"/>
            </a:avLst>
          </a:prstGeom>
          <a:solidFill>
            <a:srgbClr val="FDEEE3"/>
          </a:solidFill>
          <a:ln>
            <a:noFill/>
          </a:ln>
          <a:effectLst/>
          <a:scene3d>
            <a:camera prst="orthographicFront"/>
            <a:lightRig rig="threePt" dir="t"/>
          </a:scene3d>
          <a:sp3d>
            <a:bevelT w="152400" h="50800" prst="softRound"/>
          </a:sp3d>
        </p:spPr>
        <p:txBody>
          <a:bodyPr wrap="square" lIns="822960" tIns="27432" rIns="182880" bIns="27432" rtlCol="0" anchor="ctr"/>
          <a:lstStyle/>
          <a:p>
            <a:pPr algn="l">
              <a:spcBef>
                <a:spcPts val="0"/>
              </a:spcBef>
              <a:spcAft>
                <a:spcPts val="0"/>
              </a:spcAft>
            </a:pPr>
            <a:r>
              <a:rPr sz="2000" b="1" i="0">
                <a:solidFill>
                  <a:srgbClr val="C00000"/>
                </a:solidFill>
                <a:latin typeface="IBM Plex Sans"/>
              </a:rPr>
              <a:t>Is revenue recognised honestly?</a:t>
            </a:r>
          </a:p>
        </p:txBody>
      </p:sp>
      <p:sp>
        <p:nvSpPr>
          <p:cNvPr id="26" name="Number 1"/>
          <p:cNvSpPr/>
          <p:nvPr/>
        </p:nvSpPr>
        <p:spPr>
          <a:xfrm>
            <a:off x="5760720" y="2286000"/>
            <a:ext cx="484632" cy="484632"/>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2000" b="1" i="0">
                <a:solidFill>
                  <a:srgbClr val="FFFFFF"/>
                </a:solidFill>
                <a:latin typeface="IBM Plex Sans"/>
              </a:rPr>
              <a:t>1</a:t>
            </a:r>
          </a:p>
        </p:txBody>
      </p:sp>
      <p:sp>
        <p:nvSpPr>
          <p:cNvPr id="27" name="Test 2"/>
          <p:cNvSpPr/>
          <p:nvPr/>
        </p:nvSpPr>
        <p:spPr>
          <a:xfrm>
            <a:off x="5623560" y="2999232"/>
            <a:ext cx="6035040" cy="758952"/>
          </a:xfrm>
          <a:prstGeom prst="roundRect">
            <a:avLst>
              <a:gd name="adj" fmla="val 10000"/>
            </a:avLst>
          </a:prstGeom>
          <a:solidFill>
            <a:srgbClr val="FDEEE3"/>
          </a:solidFill>
          <a:ln>
            <a:noFill/>
          </a:ln>
          <a:effectLst/>
          <a:scene3d>
            <a:camera prst="orthographicFront"/>
            <a:lightRig rig="threePt" dir="t"/>
          </a:scene3d>
          <a:sp3d>
            <a:bevelT w="152400" h="50800" prst="softRound"/>
          </a:sp3d>
        </p:spPr>
        <p:txBody>
          <a:bodyPr wrap="square" lIns="822960" tIns="27432" rIns="182880" bIns="27432" rtlCol="0" anchor="ctr"/>
          <a:lstStyle/>
          <a:p>
            <a:pPr algn="l">
              <a:spcBef>
                <a:spcPts val="0"/>
              </a:spcBef>
              <a:spcAft>
                <a:spcPts val="0"/>
              </a:spcAft>
            </a:pPr>
            <a:r>
              <a:rPr sz="2000" b="1" i="0">
                <a:solidFill>
                  <a:srgbClr val="C00000"/>
                </a:solidFill>
                <a:latin typeface="IBM Plex Sans"/>
              </a:rPr>
              <a:t>Are obligations honoured on time?</a:t>
            </a:r>
          </a:p>
        </p:txBody>
      </p:sp>
      <p:sp>
        <p:nvSpPr>
          <p:cNvPr id="28" name="Number 2"/>
          <p:cNvSpPr/>
          <p:nvPr/>
        </p:nvSpPr>
        <p:spPr>
          <a:xfrm>
            <a:off x="5760720" y="3136392"/>
            <a:ext cx="484632" cy="484632"/>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2000" b="1" i="0">
                <a:solidFill>
                  <a:srgbClr val="FFFFFF"/>
                </a:solidFill>
                <a:latin typeface="IBM Plex Sans"/>
              </a:rPr>
              <a:t>2</a:t>
            </a:r>
          </a:p>
        </p:txBody>
      </p:sp>
      <p:sp>
        <p:nvSpPr>
          <p:cNvPr id="29" name="Test 3"/>
          <p:cNvSpPr/>
          <p:nvPr/>
        </p:nvSpPr>
        <p:spPr>
          <a:xfrm>
            <a:off x="5623560" y="3849624"/>
            <a:ext cx="6035040" cy="758952"/>
          </a:xfrm>
          <a:prstGeom prst="roundRect">
            <a:avLst>
              <a:gd name="adj" fmla="val 10000"/>
            </a:avLst>
          </a:prstGeom>
          <a:solidFill>
            <a:srgbClr val="FDEEE3"/>
          </a:solidFill>
          <a:ln>
            <a:noFill/>
          </a:ln>
          <a:effectLst/>
          <a:scene3d>
            <a:camera prst="orthographicFront"/>
            <a:lightRig rig="threePt" dir="t"/>
          </a:scene3d>
          <a:sp3d>
            <a:bevelT w="152400" h="50800" prst="softRound"/>
          </a:sp3d>
        </p:spPr>
        <p:txBody>
          <a:bodyPr wrap="square" lIns="822960" tIns="27432" rIns="182880" bIns="27432" rtlCol="0" anchor="ctr"/>
          <a:lstStyle/>
          <a:p>
            <a:pPr algn="l">
              <a:spcBef>
                <a:spcPts val="0"/>
              </a:spcBef>
              <a:spcAft>
                <a:spcPts val="0"/>
              </a:spcAft>
            </a:pPr>
            <a:r>
              <a:rPr sz="2000" b="1" i="0">
                <a:solidFill>
                  <a:srgbClr val="C00000"/>
                </a:solidFill>
                <a:latin typeface="IBM Plex Sans"/>
              </a:rPr>
              <a:t>Are disclosures complete, even when they are uncomfortable?</a:t>
            </a:r>
          </a:p>
        </p:txBody>
      </p:sp>
      <p:sp>
        <p:nvSpPr>
          <p:cNvPr id="30" name="Number 3"/>
          <p:cNvSpPr/>
          <p:nvPr/>
        </p:nvSpPr>
        <p:spPr>
          <a:xfrm>
            <a:off x="5760720" y="3986784"/>
            <a:ext cx="484632" cy="484632"/>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2000" b="1" i="0">
                <a:solidFill>
                  <a:srgbClr val="FFFFFF"/>
                </a:solidFill>
                <a:latin typeface="IBM Plex Sans"/>
              </a:rPr>
              <a:t>3</a:t>
            </a:r>
          </a:p>
        </p:txBody>
      </p:sp>
      <p:sp>
        <p:nvSpPr>
          <p:cNvPr id="31" name="Neighbour prompt"/>
          <p:cNvSpPr/>
          <p:nvPr/>
        </p:nvSpPr>
        <p:spPr>
          <a:xfrm>
            <a:off x="5623560" y="4773168"/>
            <a:ext cx="6035040" cy="68580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822960" tIns="27432" rIns="182880" bIns="27432" rtlCol="0" anchor="ctr"/>
          <a:lstStyle/>
          <a:p>
            <a:pPr algn="l">
              <a:spcBef>
                <a:spcPts val="0"/>
              </a:spcBef>
              <a:spcAft>
                <a:spcPts val="0"/>
              </a:spcAft>
            </a:pPr>
            <a:r>
              <a:rPr sz="1500" b="1" i="0">
                <a:solidFill>
                  <a:srgbClr val="FF6600"/>
                </a:solidFill>
                <a:latin typeface="IBM Plex Sans"/>
              </a:rPr>
              <a:t>TURN TO YOUR NEIGHBOUR:  </a:t>
            </a:r>
            <a:r>
              <a:rPr sz="1600" b="0" i="0">
                <a:solidFill>
                  <a:srgbClr val="C00000"/>
                </a:solidFill>
                <a:latin typeface="IBM Plex Sans"/>
              </a:rPr>
              <a:t>Which question would make your organisation most uncomfortable?</a:t>
            </a:r>
          </a:p>
        </p:txBody>
      </p:sp>
      <p:pic>
        <p:nvPicPr>
          <p:cNvPr id="32" name="Icon FaComments" descr="comments icon"/>
          <p:cNvPicPr>
            <a:picLocks noChangeAspect="1"/>
          </p:cNvPicPr>
          <p:nvPr/>
        </p:nvPicPr>
        <p:blipFill>
          <a:blip r:embed="rId13"/>
          <a:stretch>
            <a:fillRect/>
          </a:stretch>
        </p:blipFill>
        <p:spPr>
          <a:xfrm>
            <a:off x="5788152" y="4919472"/>
            <a:ext cx="402336" cy="402336"/>
          </a:xfrm>
          <a:prstGeom prst="rect">
            <a:avLst/>
          </a:prstGeom>
          <a:scene3d>
            <a:camera prst="orthographicFront"/>
            <a:lightRig rig="threePt" dir="t"/>
          </a:scene3d>
          <a:sp3d>
            <a:bevelT w="152400" h="50800" prst="softRound"/>
          </a:sp3d>
        </p:spPr>
      </p:pic>
      <p:sp>
        <p:nvSpPr>
          <p:cNvPr id="33"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w="152400" h="50800" prst="softRound"/>
          </a:sp3d>
        </p:spPr>
        <p:txBody>
          <a:bodyPr wrap="square" lIns="868680" tIns="0" rIns="274320" bIns="0" rtlCol="0" anchor="ctr"/>
          <a:lstStyle/>
          <a:p>
            <a:pPr algn="l">
              <a:spcBef>
                <a:spcPts val="0"/>
              </a:spcBef>
              <a:spcAft>
                <a:spcPts val="0"/>
              </a:spcAft>
            </a:pPr>
            <a:r>
              <a:rPr sz="1500" b="1" i="0">
                <a:solidFill>
                  <a:srgbClr val="FFC000"/>
                </a:solidFill>
                <a:latin typeface="IBM Plex Sans"/>
              </a:rPr>
              <a:t>LESSON 02    </a:t>
            </a:r>
            <a:r>
              <a:rPr sz="1900" b="1" i="0">
                <a:solidFill>
                  <a:srgbClr val="FFFFFF"/>
                </a:solidFill>
                <a:latin typeface="IBM Plex Sans"/>
              </a:rPr>
              <a:t>Integrity is the asset that never depreciates.</a:t>
            </a:r>
          </a:p>
        </p:txBody>
      </p:sp>
      <p:sp>
        <p:nvSpPr>
          <p:cNvPr id="34" name="Bar disc"/>
          <p:cNvSpPr/>
          <p:nvPr/>
        </p:nvSpPr>
        <p:spPr>
          <a:xfrm>
            <a:off x="621792" y="5641848"/>
            <a:ext cx="438912" cy="438912"/>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35" name="Icon FaBalanceScale" descr="balance scale icon"/>
          <p:cNvPicPr>
            <a:picLocks noChangeAspect="1"/>
          </p:cNvPicPr>
          <p:nvPr/>
        </p:nvPicPr>
        <p:blipFill>
          <a:blip r:embed="rId14"/>
          <a:stretch>
            <a:fillRect/>
          </a:stretch>
        </p:blipFill>
        <p:spPr>
          <a:xfrm>
            <a:off x="718352" y="5738408"/>
            <a:ext cx="245790" cy="245790"/>
          </a:xfrm>
          <a:prstGeom prst="rect">
            <a:avLst/>
          </a:prstGeom>
          <a:scene3d>
            <a:camera prst="orthographicFront"/>
            <a:lightRig rig="threePt" dir="t"/>
          </a:scene3d>
          <a:sp3d>
            <a:bevelT w="152400" h="50800" prst="softRound"/>
          </a:sp3d>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911D1F"/>
                </a:solidFill>
                <a:latin typeface="IBM Plex Sans"/>
              </a:rPr>
              <a:t>LESSON 03  |  SYSTEMS</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From Heroes </a:t>
            </a:r>
            <a:r>
              <a:rPr sz="3400" b="1" i="0">
                <a:solidFill>
                  <a:srgbClr val="FF6600"/>
                </a:solidFill>
                <a:latin typeface="IBM Plex Sans"/>
              </a:rPr>
              <a:t>to Systems</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911D1F"/>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9</a:t>
            </a:fld>
            <a:endParaRPr lang="en-US" sz="1400" b="1">
              <a:solidFill>
                <a:srgbClr val="595959"/>
              </a:solidFill>
              <a:latin typeface="IBM Plex Sans"/>
            </a:endParaRPr>
          </a:p>
        </p:txBody>
      </p:sp>
      <p:sp>
        <p:nvSpPr>
          <p:cNvPr id="15" name="Observation panel"/>
          <p:cNvSpPr/>
          <p:nvPr/>
        </p:nvSpPr>
        <p:spPr>
          <a:xfrm>
            <a:off x="548640" y="1755648"/>
            <a:ext cx="4572000" cy="3703320"/>
          </a:xfrm>
          <a:prstGeom prst="roundRect">
            <a:avLst>
              <a:gd name="adj" fmla="val 4000"/>
            </a:avLst>
          </a:prstGeom>
          <a:solidFill>
            <a:srgbClr val="911D1F"/>
          </a:solidFill>
          <a:ln>
            <a:noFill/>
          </a:ln>
          <a:effectLst/>
        </p:spPr>
        <p:txBody>
          <a:bodyPr rtlCol="0" anchor="ctr"/>
          <a:lstStyle/>
          <a:p>
            <a:pPr algn="ctr"/>
            <a:endParaRPr/>
          </a:p>
        </p:txBody>
      </p:sp>
      <p:sp>
        <p:nvSpPr>
          <p:cNvPr id="16" name="Observation label"/>
          <p:cNvSpPr txBox="1"/>
          <p:nvPr/>
        </p:nvSpPr>
        <p:spPr>
          <a:xfrm>
            <a:off x="841248" y="1920240"/>
            <a:ext cx="4023360" cy="292608"/>
          </a:xfrm>
          <a:prstGeom prst="rect">
            <a:avLst/>
          </a:prstGeom>
          <a:noFill/>
        </p:spPr>
        <p:txBody>
          <a:bodyPr wrap="square" lIns="0" tIns="0" rIns="0" bIns="0" anchor="t"/>
          <a:lstStyle/>
          <a:p>
            <a:pPr algn="l">
              <a:spcBef>
                <a:spcPts val="0"/>
              </a:spcBef>
              <a:spcAft>
                <a:spcPts val="0"/>
              </a:spcAft>
            </a:pPr>
            <a:r>
              <a:rPr sz="1400" b="1" i="0">
                <a:solidFill>
                  <a:srgbClr val="FFE699"/>
                </a:solidFill>
                <a:latin typeface="IBM Plex Sans"/>
              </a:rPr>
              <a:t>IN 2018 I OBSERVED</a:t>
            </a:r>
          </a:p>
        </p:txBody>
      </p:sp>
      <p:sp>
        <p:nvSpPr>
          <p:cNvPr id="17" name="Observation"/>
          <p:cNvSpPr txBox="1"/>
          <p:nvPr/>
        </p:nvSpPr>
        <p:spPr>
          <a:xfrm>
            <a:off x="841248" y="2240280"/>
            <a:ext cx="4023360" cy="1371600"/>
          </a:xfrm>
          <a:prstGeom prst="rect">
            <a:avLst/>
          </a:prstGeom>
          <a:noFill/>
        </p:spPr>
        <p:txBody>
          <a:bodyPr wrap="square" lIns="0" tIns="0" rIns="0" bIns="0" anchor="t"/>
          <a:lstStyle/>
          <a:p>
            <a:pPr algn="l">
              <a:spcBef>
                <a:spcPts val="0"/>
              </a:spcBef>
              <a:spcAft>
                <a:spcPts val="0"/>
              </a:spcAft>
            </a:pPr>
            <a:r>
              <a:rPr sz="2000" b="0" i="0">
                <a:solidFill>
                  <a:srgbClr val="FFFFFF"/>
                </a:solidFill>
                <a:latin typeface="IBM Plex Sans"/>
              </a:rPr>
              <a:t>The documents underpinning the sector were sound. The failure was that they were not strictly adhered to.</a:t>
            </a:r>
          </a:p>
        </p:txBody>
      </p:sp>
      <p:sp>
        <p:nvSpPr>
          <p:cNvPr id="18" name="Rules line"/>
          <p:cNvSpPr txBox="1"/>
          <p:nvPr/>
        </p:nvSpPr>
        <p:spPr>
          <a:xfrm>
            <a:off x="841248" y="3749039"/>
            <a:ext cx="4023360" cy="777240"/>
          </a:xfrm>
          <a:prstGeom prst="rect">
            <a:avLst/>
          </a:prstGeom>
          <a:noFill/>
        </p:spPr>
        <p:txBody>
          <a:bodyPr wrap="square" lIns="0" tIns="0" rIns="0" bIns="0" anchor="t"/>
          <a:lstStyle/>
          <a:p>
            <a:pPr algn="l">
              <a:spcBef>
                <a:spcPts val="0"/>
              </a:spcBef>
              <a:spcAft>
                <a:spcPts val="0"/>
              </a:spcAft>
            </a:pPr>
            <a:r>
              <a:rPr sz="2400" b="1" i="0">
                <a:solidFill>
                  <a:srgbClr val="FFC000"/>
                </a:solidFill>
                <a:latin typeface="IBM Plex Sans"/>
              </a:rPr>
              <a:t>Great rules fail without discipline.</a:t>
            </a:r>
          </a:p>
        </p:txBody>
      </p:sp>
      <p:sp>
        <p:nvSpPr>
          <p:cNvPr id="19" name="Systems label"/>
          <p:cNvSpPr txBox="1"/>
          <p:nvPr/>
        </p:nvSpPr>
        <p:spPr>
          <a:xfrm>
            <a:off x="841248" y="4599432"/>
            <a:ext cx="4023360" cy="274320"/>
          </a:xfrm>
          <a:prstGeom prst="rect">
            <a:avLst/>
          </a:prstGeom>
          <a:noFill/>
        </p:spPr>
        <p:txBody>
          <a:bodyPr wrap="square" lIns="0" tIns="0" rIns="0" bIns="0" anchor="t"/>
          <a:lstStyle/>
          <a:p>
            <a:pPr algn="l">
              <a:spcBef>
                <a:spcPts val="0"/>
              </a:spcBef>
              <a:spcAft>
                <a:spcPts val="0"/>
              </a:spcAft>
            </a:pPr>
            <a:r>
              <a:rPr sz="1300" b="1" i="0">
                <a:solidFill>
                  <a:srgbClr val="FFE699"/>
                </a:solidFill>
                <a:latin typeface="IBM Plex Sans"/>
              </a:rPr>
              <a:t>SYSTEMS WE COMMITTED TO</a:t>
            </a:r>
          </a:p>
        </p:txBody>
      </p:sp>
      <p:sp>
        <p:nvSpPr>
          <p:cNvPr id="20" name="System TAS"/>
          <p:cNvSpPr/>
          <p:nvPr/>
        </p:nvSpPr>
        <p:spPr>
          <a:xfrm>
            <a:off x="841248" y="4910328"/>
            <a:ext cx="914400" cy="365760"/>
          </a:xfrm>
          <a:prstGeom prst="roundRect">
            <a:avLst>
              <a:gd name="adj" fmla="val 50000"/>
            </a:avLst>
          </a:prstGeom>
          <a:noFill/>
          <a:ln w="15875">
            <a:solidFill>
              <a:srgbClr val="FFFFFF"/>
            </a:solidFill>
          </a:ln>
          <a:effectLst/>
        </p:spPr>
        <p:txBody>
          <a:bodyPr wrap="square" lIns="54864" tIns="0" rIns="54864" bIns="0" rtlCol="0" anchor="ctr"/>
          <a:lstStyle/>
          <a:p>
            <a:pPr algn="ctr">
              <a:spcBef>
                <a:spcPts val="0"/>
              </a:spcBef>
              <a:spcAft>
                <a:spcPts val="0"/>
              </a:spcAft>
            </a:pPr>
            <a:r>
              <a:rPr sz="1500" b="1" i="0">
                <a:solidFill>
                  <a:srgbClr val="FFFFFF"/>
                </a:solidFill>
                <a:latin typeface="IBM Plex Sans"/>
              </a:rPr>
              <a:t>TAS</a:t>
            </a:r>
          </a:p>
        </p:txBody>
      </p:sp>
      <p:sp>
        <p:nvSpPr>
          <p:cNvPr id="21" name="System PDVS"/>
          <p:cNvSpPr/>
          <p:nvPr/>
        </p:nvSpPr>
        <p:spPr>
          <a:xfrm>
            <a:off x="1847088" y="4910328"/>
            <a:ext cx="914400" cy="365760"/>
          </a:xfrm>
          <a:prstGeom prst="roundRect">
            <a:avLst>
              <a:gd name="adj" fmla="val 50000"/>
            </a:avLst>
          </a:prstGeom>
          <a:noFill/>
          <a:ln w="15875">
            <a:solidFill>
              <a:srgbClr val="FFFFFF"/>
            </a:solidFill>
          </a:ln>
          <a:effectLst/>
        </p:spPr>
        <p:txBody>
          <a:bodyPr wrap="square" lIns="54864" tIns="0" rIns="54864" bIns="0" rtlCol="0" anchor="ctr"/>
          <a:lstStyle/>
          <a:p>
            <a:pPr algn="ctr">
              <a:spcBef>
                <a:spcPts val="0"/>
              </a:spcBef>
              <a:spcAft>
                <a:spcPts val="0"/>
              </a:spcAft>
            </a:pPr>
            <a:r>
              <a:rPr sz="1500" b="1" i="0">
                <a:solidFill>
                  <a:srgbClr val="FFFFFF"/>
                </a:solidFill>
                <a:latin typeface="IBM Plex Sans"/>
              </a:rPr>
              <a:t>PDVS</a:t>
            </a:r>
          </a:p>
        </p:txBody>
      </p:sp>
      <p:sp>
        <p:nvSpPr>
          <p:cNvPr id="22" name="System CEM"/>
          <p:cNvSpPr/>
          <p:nvPr/>
        </p:nvSpPr>
        <p:spPr>
          <a:xfrm>
            <a:off x="2852928" y="4910328"/>
            <a:ext cx="914400" cy="365760"/>
          </a:xfrm>
          <a:prstGeom prst="roundRect">
            <a:avLst>
              <a:gd name="adj" fmla="val 50000"/>
            </a:avLst>
          </a:prstGeom>
          <a:noFill/>
          <a:ln w="15875">
            <a:solidFill>
              <a:srgbClr val="FFFFFF"/>
            </a:solidFill>
          </a:ln>
          <a:effectLst/>
        </p:spPr>
        <p:txBody>
          <a:bodyPr wrap="square" lIns="54864" tIns="0" rIns="54864" bIns="0" rtlCol="0" anchor="ctr"/>
          <a:lstStyle/>
          <a:p>
            <a:pPr algn="ctr">
              <a:spcBef>
                <a:spcPts val="0"/>
              </a:spcBef>
              <a:spcAft>
                <a:spcPts val="0"/>
              </a:spcAft>
            </a:pPr>
            <a:r>
              <a:rPr sz="1500" b="1" i="0">
                <a:solidFill>
                  <a:srgbClr val="FFFFFF"/>
                </a:solidFill>
                <a:latin typeface="IBM Plex Sans"/>
              </a:rPr>
              <a:t>CEM</a:t>
            </a:r>
          </a:p>
        </p:txBody>
      </p:sp>
      <p:sp>
        <p:nvSpPr>
          <p:cNvPr id="23" name="System GNMS"/>
          <p:cNvSpPr/>
          <p:nvPr/>
        </p:nvSpPr>
        <p:spPr>
          <a:xfrm>
            <a:off x="3858768" y="4910328"/>
            <a:ext cx="914400" cy="365760"/>
          </a:xfrm>
          <a:prstGeom prst="roundRect">
            <a:avLst>
              <a:gd name="adj" fmla="val 50000"/>
            </a:avLst>
          </a:prstGeom>
          <a:noFill/>
          <a:ln w="15875">
            <a:solidFill>
              <a:srgbClr val="FFFFFF"/>
            </a:solidFill>
          </a:ln>
          <a:effectLst/>
        </p:spPr>
        <p:txBody>
          <a:bodyPr wrap="square" lIns="54864" tIns="0" rIns="54864" bIns="0" rtlCol="0" anchor="ctr"/>
          <a:lstStyle/>
          <a:p>
            <a:pPr algn="ctr">
              <a:spcBef>
                <a:spcPts val="0"/>
              </a:spcBef>
              <a:spcAft>
                <a:spcPts val="0"/>
              </a:spcAft>
            </a:pPr>
            <a:r>
              <a:rPr sz="1500" b="1" i="0">
                <a:solidFill>
                  <a:srgbClr val="FFFFFF"/>
                </a:solidFill>
                <a:latin typeface="IBM Plex Sans"/>
              </a:rPr>
              <a:t>GNMS</a:t>
            </a:r>
          </a:p>
        </p:txBody>
      </p:sp>
      <p:sp>
        <p:nvSpPr>
          <p:cNvPr id="24" name="Pillar 1"/>
          <p:cNvSpPr/>
          <p:nvPr/>
        </p:nvSpPr>
        <p:spPr>
          <a:xfrm>
            <a:off x="5349240" y="1755648"/>
            <a:ext cx="3108960" cy="1801368"/>
          </a:xfrm>
          <a:prstGeom prst="roundRect">
            <a:avLst>
              <a:gd name="adj" fmla="val 5000"/>
            </a:avLst>
          </a:prstGeom>
          <a:solidFill>
            <a:srgbClr val="F3F3F3"/>
          </a:solidFill>
          <a:ln>
            <a:noFill/>
          </a:ln>
          <a:effectLst/>
        </p:spPr>
        <p:txBody>
          <a:bodyPr wrap="square" lIns="274320" tIns="54864" rIns="182880" bIns="54864" rtlCol="0" anchor="ctr"/>
          <a:lstStyle/>
          <a:p>
            <a:pPr algn="l">
              <a:spcBef>
                <a:spcPts val="0"/>
              </a:spcBef>
              <a:spcAft>
                <a:spcPts val="200"/>
              </a:spcAft>
            </a:pPr>
            <a:r>
              <a:rPr sz="1300" b="1" i="0">
                <a:solidFill>
                  <a:srgbClr val="911D1F"/>
                </a:solidFill>
                <a:latin typeface="IBM Plex Sans"/>
              </a:rPr>
              <a:t>PILLAR 1</a:t>
            </a:r>
          </a:p>
          <a:p>
            <a:pPr algn="l">
              <a:spcBef>
                <a:spcPts val="0"/>
              </a:spcBef>
              <a:spcAft>
                <a:spcPts val="500"/>
              </a:spcAft>
            </a:pPr>
            <a:r>
              <a:rPr sz="1900" b="1" i="0">
                <a:solidFill>
                  <a:srgbClr val="C00000"/>
                </a:solidFill>
                <a:latin typeface="IBM Plex Sans"/>
              </a:rPr>
              <a:t>Mandates, not personalities</a:t>
            </a:r>
          </a:p>
          <a:p>
            <a:pPr algn="l">
              <a:spcBef>
                <a:spcPts val="0"/>
              </a:spcBef>
              <a:spcAft>
                <a:spcPts val="0"/>
              </a:spcAft>
            </a:pPr>
            <a:r>
              <a:rPr sz="1600" b="1" i="0">
                <a:solidFill>
                  <a:srgbClr val="911D1F"/>
                </a:solidFill>
                <a:latin typeface="IBM Plex Sans"/>
              </a:rPr>
              <a:t>The accountant </a:t>
            </a:r>
            <a:r>
              <a:rPr sz="1600" b="0" i="0">
                <a:solidFill>
                  <a:srgbClr val="404040"/>
                </a:solidFill>
                <a:latin typeface="IBM Plex Sans"/>
              </a:rPr>
              <a:t>designs and polices the authority matrix.</a:t>
            </a:r>
          </a:p>
        </p:txBody>
      </p:sp>
      <p:sp>
        <p:nvSpPr>
          <p:cNvPr id="25" name="Pillar accent"/>
          <p:cNvSpPr/>
          <p:nvPr/>
        </p:nvSpPr>
        <p:spPr>
          <a:xfrm>
            <a:off x="5349240" y="1984248"/>
            <a:ext cx="64008" cy="1344168"/>
          </a:xfrm>
          <a:prstGeom prst="rect">
            <a:avLst/>
          </a:prstGeom>
          <a:solidFill>
            <a:srgbClr val="911D1F"/>
          </a:solidFill>
          <a:ln>
            <a:noFill/>
          </a:ln>
          <a:effectLst/>
        </p:spPr>
        <p:txBody>
          <a:bodyPr rtlCol="0" anchor="ctr"/>
          <a:lstStyle/>
          <a:p>
            <a:pPr algn="ctr"/>
            <a:endParaRPr/>
          </a:p>
        </p:txBody>
      </p:sp>
      <p:sp>
        <p:nvSpPr>
          <p:cNvPr id="26" name="Pillar 2"/>
          <p:cNvSpPr/>
          <p:nvPr/>
        </p:nvSpPr>
        <p:spPr>
          <a:xfrm>
            <a:off x="8522208" y="1755648"/>
            <a:ext cx="3108960" cy="1801368"/>
          </a:xfrm>
          <a:prstGeom prst="roundRect">
            <a:avLst>
              <a:gd name="adj" fmla="val 5000"/>
            </a:avLst>
          </a:prstGeom>
          <a:solidFill>
            <a:srgbClr val="F3F3F3"/>
          </a:solidFill>
          <a:ln>
            <a:noFill/>
          </a:ln>
          <a:effectLst/>
        </p:spPr>
        <p:txBody>
          <a:bodyPr wrap="square" lIns="274320" tIns="54864" rIns="182880" bIns="54864" rtlCol="0" anchor="ctr"/>
          <a:lstStyle/>
          <a:p>
            <a:pPr algn="l">
              <a:spcBef>
                <a:spcPts val="0"/>
              </a:spcBef>
              <a:spcAft>
                <a:spcPts val="200"/>
              </a:spcAft>
            </a:pPr>
            <a:r>
              <a:rPr sz="1300" b="1" i="0">
                <a:solidFill>
                  <a:srgbClr val="911D1F"/>
                </a:solidFill>
                <a:latin typeface="IBM Plex Sans"/>
              </a:rPr>
              <a:t>PILLAR 2</a:t>
            </a:r>
          </a:p>
          <a:p>
            <a:pPr algn="l">
              <a:spcBef>
                <a:spcPts val="0"/>
              </a:spcBef>
              <a:spcAft>
                <a:spcPts val="500"/>
              </a:spcAft>
            </a:pPr>
            <a:r>
              <a:rPr sz="1900" b="1" i="0">
                <a:solidFill>
                  <a:srgbClr val="C00000"/>
                </a:solidFill>
                <a:latin typeface="IBM Plex Sans"/>
              </a:rPr>
              <a:t>Boards that challenge</a:t>
            </a:r>
          </a:p>
          <a:p>
            <a:pPr algn="l">
              <a:spcBef>
                <a:spcPts val="0"/>
              </a:spcBef>
              <a:spcAft>
                <a:spcPts val="0"/>
              </a:spcAft>
            </a:pPr>
            <a:r>
              <a:rPr sz="1600" b="1" i="0">
                <a:solidFill>
                  <a:srgbClr val="911D1F"/>
                </a:solidFill>
                <a:latin typeface="IBM Plex Sans"/>
              </a:rPr>
              <a:t>The accountant </a:t>
            </a:r>
            <a:r>
              <a:rPr sz="1600" b="0" i="0">
                <a:solidFill>
                  <a:srgbClr val="404040"/>
                </a:solidFill>
                <a:latin typeface="IBM Plex Sans"/>
              </a:rPr>
              <a:t>brings rigour to the audit committee.</a:t>
            </a:r>
          </a:p>
        </p:txBody>
      </p:sp>
      <p:sp>
        <p:nvSpPr>
          <p:cNvPr id="27" name="Pillar accent"/>
          <p:cNvSpPr/>
          <p:nvPr/>
        </p:nvSpPr>
        <p:spPr>
          <a:xfrm>
            <a:off x="8522208" y="1984248"/>
            <a:ext cx="64008" cy="1344168"/>
          </a:xfrm>
          <a:prstGeom prst="rect">
            <a:avLst/>
          </a:prstGeom>
          <a:solidFill>
            <a:srgbClr val="911D1F"/>
          </a:solidFill>
          <a:ln>
            <a:noFill/>
          </a:ln>
          <a:effectLst/>
        </p:spPr>
        <p:txBody>
          <a:bodyPr rtlCol="0" anchor="ctr"/>
          <a:lstStyle/>
          <a:p>
            <a:pPr algn="ctr"/>
            <a:endParaRPr/>
          </a:p>
        </p:txBody>
      </p:sp>
      <p:sp>
        <p:nvSpPr>
          <p:cNvPr id="28" name="Pillar 3"/>
          <p:cNvSpPr/>
          <p:nvPr/>
        </p:nvSpPr>
        <p:spPr>
          <a:xfrm>
            <a:off x="5349240" y="3657600"/>
            <a:ext cx="3108960" cy="1801368"/>
          </a:xfrm>
          <a:prstGeom prst="roundRect">
            <a:avLst>
              <a:gd name="adj" fmla="val 5000"/>
            </a:avLst>
          </a:prstGeom>
          <a:solidFill>
            <a:srgbClr val="F3F3F3"/>
          </a:solidFill>
          <a:ln>
            <a:noFill/>
          </a:ln>
          <a:effectLst/>
        </p:spPr>
        <p:txBody>
          <a:bodyPr wrap="square" lIns="274320" tIns="54864" rIns="182880" bIns="54864" rtlCol="0" anchor="ctr"/>
          <a:lstStyle/>
          <a:p>
            <a:pPr algn="l">
              <a:spcBef>
                <a:spcPts val="0"/>
              </a:spcBef>
              <a:spcAft>
                <a:spcPts val="200"/>
              </a:spcAft>
            </a:pPr>
            <a:r>
              <a:rPr sz="1300" b="1" i="0">
                <a:solidFill>
                  <a:srgbClr val="911D1F"/>
                </a:solidFill>
                <a:latin typeface="IBM Plex Sans"/>
              </a:rPr>
              <a:t>PILLAR 3</a:t>
            </a:r>
          </a:p>
          <a:p>
            <a:pPr algn="l">
              <a:spcBef>
                <a:spcPts val="0"/>
              </a:spcBef>
              <a:spcAft>
                <a:spcPts val="500"/>
              </a:spcAft>
            </a:pPr>
            <a:r>
              <a:rPr sz="1900" b="1" i="0">
                <a:solidFill>
                  <a:srgbClr val="C00000"/>
                </a:solidFill>
                <a:latin typeface="IBM Plex Sans"/>
              </a:rPr>
              <a:t>Controls that run without heroes</a:t>
            </a:r>
          </a:p>
          <a:p>
            <a:pPr algn="l">
              <a:spcBef>
                <a:spcPts val="0"/>
              </a:spcBef>
              <a:spcAft>
                <a:spcPts val="0"/>
              </a:spcAft>
            </a:pPr>
            <a:r>
              <a:rPr sz="1600" b="1" i="0">
                <a:solidFill>
                  <a:srgbClr val="911D1F"/>
                </a:solidFill>
                <a:latin typeface="IBM Plex Sans"/>
              </a:rPr>
              <a:t>The accountant </a:t>
            </a:r>
            <a:r>
              <a:rPr sz="1600" b="0" i="0">
                <a:solidFill>
                  <a:srgbClr val="404040"/>
                </a:solidFill>
                <a:latin typeface="IBM Plex Sans"/>
              </a:rPr>
              <a:t>tests the controls, not just the balances.</a:t>
            </a:r>
          </a:p>
        </p:txBody>
      </p:sp>
      <p:sp>
        <p:nvSpPr>
          <p:cNvPr id="29" name="Pillar accent"/>
          <p:cNvSpPr/>
          <p:nvPr/>
        </p:nvSpPr>
        <p:spPr>
          <a:xfrm>
            <a:off x="5349240" y="3886200"/>
            <a:ext cx="64008" cy="1344168"/>
          </a:xfrm>
          <a:prstGeom prst="rect">
            <a:avLst/>
          </a:prstGeom>
          <a:solidFill>
            <a:srgbClr val="911D1F"/>
          </a:solidFill>
          <a:ln>
            <a:noFill/>
          </a:ln>
          <a:effectLst/>
        </p:spPr>
        <p:txBody>
          <a:bodyPr rtlCol="0" anchor="ctr"/>
          <a:lstStyle/>
          <a:p>
            <a:pPr algn="ctr"/>
            <a:endParaRPr/>
          </a:p>
        </p:txBody>
      </p:sp>
      <p:sp>
        <p:nvSpPr>
          <p:cNvPr id="30" name="Pillar 4"/>
          <p:cNvSpPr/>
          <p:nvPr/>
        </p:nvSpPr>
        <p:spPr>
          <a:xfrm>
            <a:off x="8522208" y="3657600"/>
            <a:ext cx="3108960" cy="1801368"/>
          </a:xfrm>
          <a:prstGeom prst="roundRect">
            <a:avLst>
              <a:gd name="adj" fmla="val 5000"/>
            </a:avLst>
          </a:prstGeom>
          <a:solidFill>
            <a:srgbClr val="F3F3F3"/>
          </a:solidFill>
          <a:ln>
            <a:noFill/>
          </a:ln>
          <a:effectLst/>
        </p:spPr>
        <p:txBody>
          <a:bodyPr wrap="square" lIns="274320" tIns="54864" rIns="182880" bIns="54864" rtlCol="0" anchor="ctr"/>
          <a:lstStyle/>
          <a:p>
            <a:pPr algn="l">
              <a:spcBef>
                <a:spcPts val="0"/>
              </a:spcBef>
              <a:spcAft>
                <a:spcPts val="200"/>
              </a:spcAft>
            </a:pPr>
            <a:r>
              <a:rPr sz="1300" b="1" i="0">
                <a:solidFill>
                  <a:srgbClr val="911D1F"/>
                </a:solidFill>
                <a:latin typeface="IBM Plex Sans"/>
              </a:rPr>
              <a:t>PILLAR 4</a:t>
            </a:r>
          </a:p>
          <a:p>
            <a:pPr algn="l">
              <a:spcBef>
                <a:spcPts val="0"/>
              </a:spcBef>
              <a:spcAft>
                <a:spcPts val="500"/>
              </a:spcAft>
            </a:pPr>
            <a:r>
              <a:rPr sz="1900" b="1" i="0">
                <a:solidFill>
                  <a:srgbClr val="C00000"/>
                </a:solidFill>
                <a:latin typeface="IBM Plex Sans"/>
              </a:rPr>
              <a:t>Reports that tell the whole truth</a:t>
            </a:r>
          </a:p>
          <a:p>
            <a:pPr algn="l">
              <a:spcBef>
                <a:spcPts val="0"/>
              </a:spcBef>
              <a:spcAft>
                <a:spcPts val="0"/>
              </a:spcAft>
            </a:pPr>
            <a:r>
              <a:rPr sz="1600" b="1" i="0">
                <a:solidFill>
                  <a:srgbClr val="911D1F"/>
                </a:solidFill>
                <a:latin typeface="IBM Plex Sans"/>
              </a:rPr>
              <a:t>The accountant </a:t>
            </a:r>
            <a:r>
              <a:rPr sz="1600" b="0" i="0">
                <a:solidFill>
                  <a:srgbClr val="404040"/>
                </a:solidFill>
                <a:latin typeface="IBM Plex Sans"/>
              </a:rPr>
              <a:t>asks for the evidence, every time.</a:t>
            </a:r>
          </a:p>
        </p:txBody>
      </p:sp>
      <p:sp>
        <p:nvSpPr>
          <p:cNvPr id="31" name="Pillar accent"/>
          <p:cNvSpPr/>
          <p:nvPr/>
        </p:nvSpPr>
        <p:spPr>
          <a:xfrm>
            <a:off x="8522208" y="3886200"/>
            <a:ext cx="64008" cy="1344168"/>
          </a:xfrm>
          <a:prstGeom prst="rect">
            <a:avLst/>
          </a:prstGeom>
          <a:solidFill>
            <a:srgbClr val="911D1F"/>
          </a:solidFill>
          <a:ln>
            <a:noFill/>
          </a:ln>
          <a:effectLst/>
        </p:spPr>
        <p:txBody>
          <a:bodyPr rtlCol="0" anchor="ctr"/>
          <a:lstStyle/>
          <a:p>
            <a:pPr algn="ctr"/>
            <a:endParaRPr/>
          </a:p>
        </p:txBody>
      </p:sp>
      <p:sp>
        <p:nvSpPr>
          <p:cNvPr id="32" name="Call-out bar"/>
          <p:cNvSpPr/>
          <p:nvPr/>
        </p:nvSpPr>
        <p:spPr>
          <a:xfrm>
            <a:off x="548640" y="5577840"/>
            <a:ext cx="11109960" cy="566928"/>
          </a:xfrm>
          <a:prstGeom prst="roundRect">
            <a:avLst>
              <a:gd name="adj" fmla="val 50000"/>
            </a:avLst>
          </a:prstGeom>
          <a:solidFill>
            <a:srgbClr val="404040"/>
          </a:solidFill>
          <a:ln>
            <a:noFill/>
          </a:ln>
          <a:effectLst/>
        </p:spPr>
        <p:txBody>
          <a:bodyPr wrap="square" lIns="868680" tIns="0" rIns="274320" bIns="0" rtlCol="0" anchor="ctr"/>
          <a:lstStyle/>
          <a:p>
            <a:pPr algn="l">
              <a:spcBef>
                <a:spcPts val="0"/>
              </a:spcBef>
              <a:spcAft>
                <a:spcPts val="0"/>
              </a:spcAft>
            </a:pPr>
            <a:r>
              <a:rPr sz="1500" b="1" i="0">
                <a:solidFill>
                  <a:srgbClr val="FFC000"/>
                </a:solidFill>
                <a:latin typeface="IBM Plex Sans"/>
              </a:rPr>
              <a:t>LESSON 03    </a:t>
            </a:r>
            <a:r>
              <a:rPr sz="1800" b="1" i="0">
                <a:solidFill>
                  <a:srgbClr val="FFFFFF"/>
                </a:solidFill>
                <a:latin typeface="IBM Plex Sans"/>
              </a:rPr>
              <a:t>Replace heroes with systems.  A hero can fix a fault. A system prevents it.</a:t>
            </a:r>
          </a:p>
        </p:txBody>
      </p:sp>
      <p:sp>
        <p:nvSpPr>
          <p:cNvPr id="33" name="Bar disc"/>
          <p:cNvSpPr/>
          <p:nvPr/>
        </p:nvSpPr>
        <p:spPr>
          <a:xfrm>
            <a:off x="621792" y="5641848"/>
            <a:ext cx="438912" cy="438912"/>
          </a:xfrm>
          <a:prstGeom prst="ellipse">
            <a:avLst/>
          </a:prstGeom>
          <a:solidFill>
            <a:srgbClr val="911D1F"/>
          </a:solidFill>
          <a:ln>
            <a:noFill/>
          </a:ln>
          <a:effectLst/>
        </p:spPr>
        <p:txBody>
          <a:bodyPr rtlCol="0" anchor="ctr"/>
          <a:lstStyle/>
          <a:p>
            <a:pPr algn="ctr"/>
            <a:endParaRPr/>
          </a:p>
        </p:txBody>
      </p:sp>
      <p:pic>
        <p:nvPicPr>
          <p:cNvPr id="34" name="Icon FaCogs" descr="cogs icon"/>
          <p:cNvPicPr>
            <a:picLocks noChangeAspect="1"/>
          </p:cNvPicPr>
          <p:nvPr/>
        </p:nvPicPr>
        <p:blipFill>
          <a:blip r:embed="rId12"/>
          <a:stretch>
            <a:fillRect/>
          </a:stretch>
        </p:blipFill>
        <p:spPr>
          <a:xfrm>
            <a:off x="718352" y="5738408"/>
            <a:ext cx="245790" cy="2457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PAUSE  |  SCORE YOURSELF</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The Institution </a:t>
            </a:r>
            <a:r>
              <a:rPr sz="3400" b="1" i="0">
                <a:solidFill>
                  <a:srgbClr val="FF6600"/>
                </a:solidFill>
                <a:latin typeface="IBM Plex Sans"/>
              </a:rPr>
              <a:t>Readiness Check</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911D1F"/>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10</a:t>
            </a:fld>
            <a:endParaRPr lang="en-US" sz="1400" b="1">
              <a:solidFill>
                <a:srgbClr val="595959"/>
              </a:solidFill>
              <a:latin typeface="IBM Plex Sans"/>
            </a:endParaRPr>
          </a:p>
        </p:txBody>
      </p:sp>
      <p:sp>
        <p:nvSpPr>
          <p:cNvPr id="15" name="Statement 1"/>
          <p:cNvSpPr/>
          <p:nvPr/>
        </p:nvSpPr>
        <p:spPr>
          <a:xfrm>
            <a:off x="548640" y="1755648"/>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Our values are written, taught and enforced.</a:t>
            </a:r>
          </a:p>
        </p:txBody>
      </p:sp>
      <p:sp>
        <p:nvSpPr>
          <p:cNvPr id="16" name="Number 1"/>
          <p:cNvSpPr/>
          <p:nvPr/>
        </p:nvSpPr>
        <p:spPr>
          <a:xfrm>
            <a:off x="704088" y="1911095"/>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1</a:t>
            </a:r>
          </a:p>
        </p:txBody>
      </p:sp>
      <p:sp>
        <p:nvSpPr>
          <p:cNvPr id="17" name="Statement 2"/>
          <p:cNvSpPr/>
          <p:nvPr/>
        </p:nvSpPr>
        <p:spPr>
          <a:xfrm>
            <a:off x="548640" y="2606040"/>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Decisions follow a delegated authority matrix.</a:t>
            </a:r>
          </a:p>
        </p:txBody>
      </p:sp>
      <p:sp>
        <p:nvSpPr>
          <p:cNvPr id="18" name="Number 2"/>
          <p:cNvSpPr/>
          <p:nvPr/>
        </p:nvSpPr>
        <p:spPr>
          <a:xfrm>
            <a:off x="704088" y="2761488"/>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2</a:t>
            </a:r>
          </a:p>
        </p:txBody>
      </p:sp>
      <p:sp>
        <p:nvSpPr>
          <p:cNvPr id="19" name="Statement 3"/>
          <p:cNvSpPr/>
          <p:nvPr/>
        </p:nvSpPr>
        <p:spPr>
          <a:xfrm>
            <a:off x="548640" y="3456432"/>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Our controls work when the boss is away.</a:t>
            </a:r>
          </a:p>
        </p:txBody>
      </p:sp>
      <p:sp>
        <p:nvSpPr>
          <p:cNvPr id="20" name="Number 3"/>
          <p:cNvSpPr/>
          <p:nvPr/>
        </p:nvSpPr>
        <p:spPr>
          <a:xfrm>
            <a:off x="704088" y="3611880"/>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3</a:t>
            </a:r>
          </a:p>
        </p:txBody>
      </p:sp>
      <p:sp>
        <p:nvSpPr>
          <p:cNvPr id="21" name="Statement 4"/>
          <p:cNvSpPr/>
          <p:nvPr/>
        </p:nvSpPr>
        <p:spPr>
          <a:xfrm>
            <a:off x="548640" y="4306824"/>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Key processes are documented and automated.</a:t>
            </a:r>
          </a:p>
        </p:txBody>
      </p:sp>
      <p:sp>
        <p:nvSpPr>
          <p:cNvPr id="22" name="Number 4"/>
          <p:cNvSpPr/>
          <p:nvPr/>
        </p:nvSpPr>
        <p:spPr>
          <a:xfrm>
            <a:off x="704088" y="4462272"/>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4</a:t>
            </a:r>
          </a:p>
        </p:txBody>
      </p:sp>
      <p:sp>
        <p:nvSpPr>
          <p:cNvPr id="23" name="Statement 5"/>
          <p:cNvSpPr/>
          <p:nvPr/>
        </p:nvSpPr>
        <p:spPr>
          <a:xfrm>
            <a:off x="4389120" y="1755648"/>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Critical roles have named successors.</a:t>
            </a:r>
          </a:p>
        </p:txBody>
      </p:sp>
      <p:sp>
        <p:nvSpPr>
          <p:cNvPr id="24" name="Number 5"/>
          <p:cNvSpPr/>
          <p:nvPr/>
        </p:nvSpPr>
        <p:spPr>
          <a:xfrm>
            <a:off x="4544568" y="1911095"/>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5</a:t>
            </a:r>
          </a:p>
        </p:txBody>
      </p:sp>
      <p:sp>
        <p:nvSpPr>
          <p:cNvPr id="25" name="Statement 6"/>
          <p:cNvSpPr/>
          <p:nvPr/>
        </p:nvSpPr>
        <p:spPr>
          <a:xfrm>
            <a:off x="4389120" y="2606040"/>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Our board challenges, not just approves.</a:t>
            </a:r>
          </a:p>
        </p:txBody>
      </p:sp>
      <p:sp>
        <p:nvSpPr>
          <p:cNvPr id="26" name="Number 6"/>
          <p:cNvSpPr/>
          <p:nvPr/>
        </p:nvSpPr>
        <p:spPr>
          <a:xfrm>
            <a:off x="4544568" y="2761488"/>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6</a:t>
            </a:r>
          </a:p>
        </p:txBody>
      </p:sp>
      <p:sp>
        <p:nvSpPr>
          <p:cNvPr id="27" name="Statement 7"/>
          <p:cNvSpPr/>
          <p:nvPr/>
        </p:nvSpPr>
        <p:spPr>
          <a:xfrm>
            <a:off x="4389120" y="3456432"/>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Our reports are timely, complete and assured.</a:t>
            </a:r>
          </a:p>
        </p:txBody>
      </p:sp>
      <p:sp>
        <p:nvSpPr>
          <p:cNvPr id="28" name="Number 7"/>
          <p:cNvSpPr/>
          <p:nvPr/>
        </p:nvSpPr>
        <p:spPr>
          <a:xfrm>
            <a:off x="4544568" y="3611880"/>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7</a:t>
            </a:r>
          </a:p>
        </p:txBody>
      </p:sp>
      <p:sp>
        <p:nvSpPr>
          <p:cNvPr id="29" name="Statement 8"/>
          <p:cNvSpPr/>
          <p:nvPr/>
        </p:nvSpPr>
        <p:spPr>
          <a:xfrm>
            <a:off x="4389120" y="4306824"/>
            <a:ext cx="3749039" cy="777240"/>
          </a:xfrm>
          <a:prstGeom prst="roundRect">
            <a:avLst>
              <a:gd name="adj" fmla="val 10000"/>
            </a:avLst>
          </a:prstGeom>
          <a:solidFill>
            <a:srgbClr val="F3F3F3"/>
          </a:solidFill>
          <a:ln>
            <a:noFill/>
          </a:ln>
          <a:effectLst/>
          <a:scene3d>
            <a:camera prst="orthographicFront"/>
            <a:lightRig rig="threePt" dir="t"/>
          </a:scene3d>
          <a:sp3d>
            <a:bevelT w="152400" h="50800" prst="softRound"/>
          </a:sp3d>
        </p:spPr>
        <p:txBody>
          <a:bodyPr wrap="square" lIns="731520" tIns="27432" rIns="109728" bIns="27432" rtlCol="0" anchor="ctr"/>
          <a:lstStyle/>
          <a:p>
            <a:pPr algn="l">
              <a:spcBef>
                <a:spcPts val="0"/>
              </a:spcBef>
              <a:spcAft>
                <a:spcPts val="0"/>
              </a:spcAft>
            </a:pPr>
            <a:r>
              <a:rPr sz="1600" b="1" i="0">
                <a:solidFill>
                  <a:srgbClr val="FF6600"/>
                </a:solidFill>
                <a:latin typeface="IBM Plex Sans"/>
              </a:rPr>
              <a:t>We invest in people and training every year.</a:t>
            </a:r>
          </a:p>
        </p:txBody>
      </p:sp>
      <p:sp>
        <p:nvSpPr>
          <p:cNvPr id="30" name="Number 8"/>
          <p:cNvSpPr/>
          <p:nvPr/>
        </p:nvSpPr>
        <p:spPr>
          <a:xfrm>
            <a:off x="4544568" y="4462272"/>
            <a:ext cx="457200" cy="45720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900" b="1" i="0">
                <a:solidFill>
                  <a:srgbClr val="FFFFFF"/>
                </a:solidFill>
                <a:latin typeface="IBM Plex Sans"/>
              </a:rPr>
              <a:t>8</a:t>
            </a:r>
          </a:p>
        </p:txBody>
      </p:sp>
      <p:sp>
        <p:nvSpPr>
          <p:cNvPr id="31" name="Instruction"/>
          <p:cNvSpPr/>
          <p:nvPr/>
        </p:nvSpPr>
        <p:spPr>
          <a:xfrm>
            <a:off x="548640" y="5184648"/>
            <a:ext cx="7589520" cy="457200"/>
          </a:xfrm>
          <a:prstGeom prst="roundRect">
            <a:avLst>
              <a:gd name="adj" fmla="val 50000"/>
            </a:avLst>
          </a:prstGeom>
          <a:solidFill>
            <a:srgbClr val="DE6422"/>
          </a:solidFill>
          <a:ln>
            <a:noFill/>
          </a:ln>
          <a:effectLst/>
          <a:scene3d>
            <a:camera prst="orthographicFront"/>
            <a:lightRig rig="threePt" dir="t"/>
          </a:scene3d>
          <a:sp3d>
            <a:bevelT w="152400" h="50800" prst="softRound"/>
          </a:sp3d>
        </p:spPr>
        <p:txBody>
          <a:bodyPr wrap="square" lIns="137160" tIns="0" rIns="137160" bIns="0" rtlCol="0" anchor="ctr"/>
          <a:lstStyle/>
          <a:p>
            <a:pPr algn="ctr">
              <a:spcBef>
                <a:spcPts val="0"/>
              </a:spcBef>
              <a:spcAft>
                <a:spcPts val="0"/>
              </a:spcAft>
            </a:pPr>
            <a:r>
              <a:rPr sz="1800" b="1" i="0">
                <a:solidFill>
                  <a:srgbClr val="FFFFFF"/>
                </a:solidFill>
                <a:latin typeface="IBM Plex Sans"/>
              </a:rPr>
              <a:t>Count each honest YES. Hold up your score out of 8.</a:t>
            </a:r>
          </a:p>
        </p:txBody>
      </p:sp>
      <p:sp>
        <p:nvSpPr>
          <p:cNvPr id="32" name="Challenge"/>
          <p:cNvSpPr txBox="1"/>
          <p:nvPr/>
        </p:nvSpPr>
        <p:spPr>
          <a:xfrm>
            <a:off x="548640" y="5705856"/>
            <a:ext cx="7589520" cy="420624"/>
          </a:xfrm>
          <a:prstGeom prst="rect">
            <a:avLst/>
          </a:prstGeom>
          <a:noFill/>
          <a:scene3d>
            <a:camera prst="orthographicFront"/>
            <a:lightRig rig="threePt" dir="t"/>
          </a:scene3d>
          <a:sp3d>
            <a:bevelT w="152400" h="50800" prst="softRound"/>
          </a:sp3d>
        </p:spPr>
        <p:txBody>
          <a:bodyPr wrap="square" lIns="0" tIns="0" rIns="0" bIns="0" anchor="ctr"/>
          <a:lstStyle/>
          <a:p>
            <a:pPr algn="ctr">
              <a:spcBef>
                <a:spcPts val="0"/>
              </a:spcBef>
              <a:spcAft>
                <a:spcPts val="0"/>
              </a:spcAft>
            </a:pPr>
            <a:r>
              <a:rPr sz="1900" b="1" i="0">
                <a:solidFill>
                  <a:srgbClr val="C00000"/>
                </a:solidFill>
                <a:latin typeface="IBM Plex Sans"/>
              </a:rPr>
              <a:t>Below 7? Move up one band in twelve months. At 7 or 8? Prove it.</a:t>
            </a:r>
          </a:p>
        </p:txBody>
      </p:sp>
      <p:sp>
        <p:nvSpPr>
          <p:cNvPr id="33" name="Band 0 to 3"/>
          <p:cNvSpPr/>
          <p:nvPr/>
        </p:nvSpPr>
        <p:spPr>
          <a:xfrm>
            <a:off x="8275320" y="1755648"/>
            <a:ext cx="914400" cy="1371600"/>
          </a:xfrm>
          <a:prstGeom prst="rect">
            <a:avLst/>
          </a:prstGeom>
          <a:solidFill>
            <a:srgbClr val="CF1C23"/>
          </a:solidFill>
          <a:ln>
            <a:noFill/>
          </a:ln>
          <a:effectLst/>
          <a:scene3d>
            <a:camera prst="orthographicFront"/>
            <a:lightRig rig="threePt" dir="t"/>
          </a:scene3d>
          <a:sp3d>
            <a:bevelT w="152400" h="50800" prst="softRound"/>
          </a:sp3d>
        </p:spPr>
        <p:txBody>
          <a:bodyPr wrap="square" lIns="27432" tIns="0" rIns="27432" bIns="0" rtlCol="0" anchor="ctr"/>
          <a:lstStyle/>
          <a:p>
            <a:pPr algn="ctr">
              <a:spcBef>
                <a:spcPts val="0"/>
              </a:spcBef>
              <a:spcAft>
                <a:spcPts val="0"/>
              </a:spcAft>
            </a:pPr>
            <a:r>
              <a:rPr sz="2000" b="1" i="0">
                <a:solidFill>
                  <a:srgbClr val="FFFFFF"/>
                </a:solidFill>
                <a:latin typeface="IBM Plex Sans"/>
              </a:rPr>
              <a:t>0 to 3</a:t>
            </a:r>
          </a:p>
        </p:txBody>
      </p:sp>
      <p:sp>
        <p:nvSpPr>
          <p:cNvPr id="34" name="Band text 0 to 3"/>
          <p:cNvSpPr/>
          <p:nvPr/>
        </p:nvSpPr>
        <p:spPr>
          <a:xfrm>
            <a:off x="9189720" y="1755648"/>
            <a:ext cx="2468880" cy="1371600"/>
          </a:xfrm>
          <a:prstGeom prst="rect">
            <a:avLst/>
          </a:prstGeom>
          <a:solidFill>
            <a:srgbClr val="F3F3F3"/>
          </a:solidFill>
          <a:ln>
            <a:noFill/>
          </a:ln>
          <a:effectLst/>
          <a:scene3d>
            <a:camera prst="orthographicFront"/>
            <a:lightRig rig="threePt" dir="t"/>
          </a:scene3d>
          <a:sp3d>
            <a:bevelT w="152400" h="50800" prst="softRound"/>
          </a:sp3d>
        </p:spPr>
        <p:txBody>
          <a:bodyPr wrap="square" lIns="164592" rIns="109728" rtlCol="0" anchor="ctr"/>
          <a:lstStyle/>
          <a:p>
            <a:pPr algn="l">
              <a:spcBef>
                <a:spcPts val="0"/>
              </a:spcBef>
              <a:spcAft>
                <a:spcPts val="300"/>
              </a:spcAft>
            </a:pPr>
            <a:r>
              <a:rPr sz="1800" b="1" i="0">
                <a:solidFill>
                  <a:srgbClr val="EE0000"/>
                </a:solidFill>
                <a:latin typeface="IBM Plex Sans"/>
              </a:rPr>
              <a:t>Founder-led enterprise</a:t>
            </a:r>
          </a:p>
          <a:p>
            <a:pPr algn="l">
              <a:spcBef>
                <a:spcPts val="0"/>
              </a:spcBef>
              <a:spcAft>
                <a:spcPts val="0"/>
              </a:spcAft>
            </a:pPr>
            <a:r>
              <a:rPr sz="1500" b="0" i="0">
                <a:solidFill>
                  <a:srgbClr val="404040"/>
                </a:solidFill>
                <a:latin typeface="IBM Plex Sans"/>
              </a:rPr>
              <a:t>Start with values and delegated authority.</a:t>
            </a:r>
          </a:p>
        </p:txBody>
      </p:sp>
      <p:sp>
        <p:nvSpPr>
          <p:cNvPr id="35" name="Band 4 to 6"/>
          <p:cNvSpPr/>
          <p:nvPr/>
        </p:nvSpPr>
        <p:spPr>
          <a:xfrm>
            <a:off x="8275320" y="3236976"/>
            <a:ext cx="914400" cy="1371600"/>
          </a:xfrm>
          <a:prstGeom prst="rect">
            <a:avLst/>
          </a:prstGeom>
          <a:solidFill>
            <a:srgbClr val="F9C81B"/>
          </a:solidFill>
          <a:ln>
            <a:noFill/>
          </a:ln>
          <a:effectLst/>
          <a:scene3d>
            <a:camera prst="orthographicFront"/>
            <a:lightRig rig="threePt" dir="t"/>
          </a:scene3d>
          <a:sp3d>
            <a:bevelT w="152400" h="50800" prst="softRound"/>
          </a:sp3d>
        </p:spPr>
        <p:txBody>
          <a:bodyPr wrap="square" lIns="27432" tIns="0" rIns="27432" bIns="0" rtlCol="0" anchor="ctr"/>
          <a:lstStyle/>
          <a:p>
            <a:pPr algn="ctr">
              <a:spcBef>
                <a:spcPts val="0"/>
              </a:spcBef>
              <a:spcAft>
                <a:spcPts val="0"/>
              </a:spcAft>
            </a:pPr>
            <a:r>
              <a:rPr sz="2000" b="1" i="0">
                <a:solidFill>
                  <a:srgbClr val="262626"/>
                </a:solidFill>
                <a:latin typeface="IBM Plex Sans"/>
              </a:rPr>
              <a:t>4 to 6</a:t>
            </a:r>
          </a:p>
        </p:txBody>
      </p:sp>
      <p:sp>
        <p:nvSpPr>
          <p:cNvPr id="36" name="Band text 4 to 6"/>
          <p:cNvSpPr/>
          <p:nvPr/>
        </p:nvSpPr>
        <p:spPr>
          <a:xfrm>
            <a:off x="9189720" y="3236976"/>
            <a:ext cx="2468880" cy="1371600"/>
          </a:xfrm>
          <a:prstGeom prst="rect">
            <a:avLst/>
          </a:prstGeom>
          <a:solidFill>
            <a:srgbClr val="F3F3F3"/>
          </a:solidFill>
          <a:ln>
            <a:noFill/>
          </a:ln>
          <a:effectLst/>
          <a:scene3d>
            <a:camera prst="orthographicFront"/>
            <a:lightRig rig="threePt" dir="t"/>
          </a:scene3d>
          <a:sp3d>
            <a:bevelT w="152400" h="50800" prst="softRound"/>
          </a:sp3d>
        </p:spPr>
        <p:txBody>
          <a:bodyPr wrap="square" lIns="164592" rIns="109728" rtlCol="0" anchor="ctr"/>
          <a:lstStyle/>
          <a:p>
            <a:pPr algn="l">
              <a:spcBef>
                <a:spcPts val="0"/>
              </a:spcBef>
              <a:spcAft>
                <a:spcPts val="300"/>
              </a:spcAft>
            </a:pPr>
            <a:r>
              <a:rPr sz="1800" b="1" i="0">
                <a:solidFill>
                  <a:srgbClr val="BF9000"/>
                </a:solidFill>
                <a:latin typeface="IBM Plex Sans"/>
              </a:rPr>
              <a:t>Emerging institution</a:t>
            </a:r>
          </a:p>
          <a:p>
            <a:pPr algn="l">
              <a:spcBef>
                <a:spcPts val="0"/>
              </a:spcBef>
              <a:spcAft>
                <a:spcPts val="0"/>
              </a:spcAft>
            </a:pPr>
            <a:r>
              <a:rPr sz="1500" b="0" i="0">
                <a:solidFill>
                  <a:srgbClr val="404040"/>
                </a:solidFill>
                <a:latin typeface="IBM Plex Sans"/>
              </a:rPr>
              <a:t>Automate controls. Name successors.</a:t>
            </a:r>
          </a:p>
        </p:txBody>
      </p:sp>
      <p:sp>
        <p:nvSpPr>
          <p:cNvPr id="37" name="Band 7 to 8"/>
          <p:cNvSpPr/>
          <p:nvPr/>
        </p:nvSpPr>
        <p:spPr>
          <a:xfrm>
            <a:off x="8275320" y="4718304"/>
            <a:ext cx="914400" cy="1371600"/>
          </a:xfrm>
          <a:prstGeom prst="rect">
            <a:avLst/>
          </a:prstGeom>
          <a:solidFill>
            <a:srgbClr val="2E9A3E"/>
          </a:solidFill>
          <a:ln>
            <a:noFill/>
          </a:ln>
          <a:effectLst/>
          <a:scene3d>
            <a:camera prst="orthographicFront"/>
            <a:lightRig rig="threePt" dir="t"/>
          </a:scene3d>
          <a:sp3d>
            <a:bevelT w="152400" h="50800" prst="softRound"/>
          </a:sp3d>
        </p:spPr>
        <p:txBody>
          <a:bodyPr wrap="square" lIns="27432" tIns="0" rIns="27432" bIns="0" rtlCol="0" anchor="ctr"/>
          <a:lstStyle/>
          <a:p>
            <a:pPr algn="ctr">
              <a:spcBef>
                <a:spcPts val="0"/>
              </a:spcBef>
              <a:spcAft>
                <a:spcPts val="0"/>
              </a:spcAft>
            </a:pPr>
            <a:r>
              <a:rPr sz="2000" b="1" i="0">
                <a:solidFill>
                  <a:srgbClr val="FFFFFF"/>
                </a:solidFill>
                <a:latin typeface="IBM Plex Sans"/>
              </a:rPr>
              <a:t>7 to 8</a:t>
            </a:r>
          </a:p>
        </p:txBody>
      </p:sp>
      <p:sp>
        <p:nvSpPr>
          <p:cNvPr id="38" name="Band text 7 to 8"/>
          <p:cNvSpPr/>
          <p:nvPr/>
        </p:nvSpPr>
        <p:spPr>
          <a:xfrm>
            <a:off x="9189720" y="4718304"/>
            <a:ext cx="2468880" cy="1371600"/>
          </a:xfrm>
          <a:prstGeom prst="rect">
            <a:avLst/>
          </a:prstGeom>
          <a:solidFill>
            <a:srgbClr val="F3F3F3"/>
          </a:solidFill>
          <a:ln>
            <a:noFill/>
          </a:ln>
          <a:effectLst/>
          <a:scene3d>
            <a:camera prst="orthographicFront"/>
            <a:lightRig rig="threePt" dir="t"/>
          </a:scene3d>
          <a:sp3d>
            <a:bevelT w="152400" h="50800" prst="softRound"/>
          </a:sp3d>
        </p:spPr>
        <p:txBody>
          <a:bodyPr wrap="square" lIns="164592" rIns="109728" rtlCol="0" anchor="ctr"/>
          <a:lstStyle/>
          <a:p>
            <a:pPr algn="l">
              <a:spcBef>
                <a:spcPts val="0"/>
              </a:spcBef>
              <a:spcAft>
                <a:spcPts val="300"/>
              </a:spcAft>
            </a:pPr>
            <a:r>
              <a:rPr sz="1800" b="1" i="0">
                <a:solidFill>
                  <a:srgbClr val="00B050"/>
                </a:solidFill>
                <a:latin typeface="IBM Plex Sans"/>
              </a:rPr>
              <a:t>Institution in the making</a:t>
            </a:r>
          </a:p>
          <a:p>
            <a:pPr algn="l">
              <a:spcBef>
                <a:spcPts val="0"/>
              </a:spcBef>
              <a:spcAft>
                <a:spcPts val="0"/>
              </a:spcAft>
            </a:pPr>
            <a:r>
              <a:rPr sz="1500" b="0" i="0">
                <a:solidFill>
                  <a:srgbClr val="404040"/>
                </a:solidFill>
                <a:latin typeface="IBM Plex Sans"/>
              </a:rPr>
              <a:t>Protect the culture. Keep testing.</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00B050"/>
                </a:solidFill>
                <a:latin typeface="IBM Plex Sans"/>
              </a:rPr>
              <a:t>LESSON 04  |  CAPITAL</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Reality Is Never as Tidy </a:t>
            </a:r>
            <a:r>
              <a:rPr sz="3400" b="1" i="0">
                <a:solidFill>
                  <a:srgbClr val="FF6600"/>
                </a:solidFill>
                <a:latin typeface="IBM Plex Sans"/>
              </a:rPr>
              <a:t>as Due Diligence</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2E9A3E"/>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11</a:t>
            </a:fld>
            <a:endParaRPr lang="en-US" sz="1400" b="1">
              <a:solidFill>
                <a:srgbClr val="595959"/>
              </a:solidFill>
              <a:latin typeface="IBM Plex Sans"/>
            </a:endParaRPr>
          </a:p>
        </p:txBody>
      </p:sp>
      <p:sp>
        <p:nvSpPr>
          <p:cNvPr id="15" name="Takeover story"/>
          <p:cNvSpPr txBox="1"/>
          <p:nvPr/>
        </p:nvSpPr>
        <p:spPr>
          <a:xfrm>
            <a:off x="548640" y="1755648"/>
            <a:ext cx="5440680" cy="3520440"/>
          </a:xfrm>
          <a:prstGeom prst="rect">
            <a:avLst/>
          </a:prstGeom>
          <a:noFill/>
        </p:spPr>
        <p:txBody>
          <a:bodyPr wrap="square" lIns="0" tIns="0" rIns="0" bIns="0" anchor="t"/>
          <a:lstStyle/>
          <a:p>
            <a:pPr algn="l">
              <a:spcBef>
                <a:spcPts val="0"/>
              </a:spcBef>
              <a:spcAft>
                <a:spcPts val="900"/>
              </a:spcAft>
            </a:pPr>
            <a:r>
              <a:rPr sz="1800" b="1" i="0">
                <a:solidFill>
                  <a:srgbClr val="FF6600"/>
                </a:solidFill>
                <a:latin typeface="IBM Plex Sans"/>
              </a:rPr>
              <a:t>2006:  </a:t>
            </a:r>
            <a:r>
              <a:rPr sz="1800" b="1" i="1">
                <a:solidFill>
                  <a:srgbClr val="C00000"/>
                </a:solidFill>
                <a:latin typeface="IBM Plex Sans"/>
              </a:rPr>
              <a:t>Partnership with KEPCO begins</a:t>
            </a:r>
          </a:p>
          <a:p>
            <a:pPr algn="l">
              <a:spcBef>
                <a:spcPts val="0"/>
              </a:spcBef>
              <a:spcAft>
                <a:spcPts val="900"/>
              </a:spcAft>
            </a:pPr>
            <a:r>
              <a:rPr sz="1800" b="1" i="0">
                <a:solidFill>
                  <a:srgbClr val="FF6600"/>
                </a:solidFill>
                <a:latin typeface="IBM Plex Sans"/>
              </a:rPr>
              <a:t>1 Nov 2013:  </a:t>
            </a:r>
            <a:r>
              <a:rPr sz="1800" b="1" i="1">
                <a:solidFill>
                  <a:srgbClr val="C00000"/>
                </a:solidFill>
                <a:latin typeface="IBM Plex Sans"/>
              </a:rPr>
              <a:t>Egbin and Ikeja Electric come under Sahara Power</a:t>
            </a:r>
          </a:p>
          <a:p>
            <a:pPr algn="l">
              <a:spcBef>
                <a:spcPts val="0"/>
              </a:spcBef>
              <a:spcAft>
                <a:spcPts val="900"/>
              </a:spcAft>
            </a:pPr>
            <a:r>
              <a:rPr sz="1800" b="1" i="0">
                <a:solidFill>
                  <a:srgbClr val="FF6600"/>
                </a:solidFill>
                <a:latin typeface="IBM Plex Sans"/>
              </a:rPr>
              <a:t>Reality:  </a:t>
            </a:r>
            <a:r>
              <a:rPr sz="1800" b="1" i="1">
                <a:solidFill>
                  <a:srgbClr val="C00000"/>
                </a:solidFill>
                <a:latin typeface="IBM Plex Sans"/>
              </a:rPr>
              <a:t>Asset condition proved worse than the due diligence data</a:t>
            </a:r>
          </a:p>
          <a:p>
            <a:pPr algn="l">
              <a:spcBef>
                <a:spcPts val="0"/>
              </a:spcBef>
              <a:spcAft>
                <a:spcPts val="900"/>
              </a:spcAft>
            </a:pPr>
            <a:r>
              <a:rPr sz="1800" b="1" i="0">
                <a:solidFill>
                  <a:srgbClr val="FF6600"/>
                </a:solidFill>
                <a:latin typeface="IBM Plex Sans"/>
              </a:rPr>
              <a:t>At least 18 months:  </a:t>
            </a:r>
            <a:r>
              <a:rPr sz="1800" b="1" i="1">
                <a:solidFill>
                  <a:srgbClr val="C00000"/>
                </a:solidFill>
                <a:latin typeface="IBM Plex Sans"/>
              </a:rPr>
              <a:t>customer enumeration, technical audits and asset mapping</a:t>
            </a:r>
          </a:p>
          <a:p>
            <a:pPr algn="l">
              <a:spcBef>
                <a:spcPts val="0"/>
              </a:spcBef>
              <a:spcAft>
                <a:spcPts val="900"/>
              </a:spcAft>
            </a:pPr>
            <a:r>
              <a:rPr sz="1800" b="1" i="0">
                <a:solidFill>
                  <a:srgbClr val="FF6600"/>
                </a:solidFill>
                <a:latin typeface="IBM Plex Sans"/>
              </a:rPr>
              <a:t>Pressure:  </a:t>
            </a:r>
            <a:r>
              <a:rPr sz="1800" b="1" i="1">
                <a:solidFill>
                  <a:srgbClr val="C00000"/>
                </a:solidFill>
                <a:latin typeface="IBM Plex Sans"/>
              </a:rPr>
              <a:t>Currency, interest and inflation moved while tariff reviews were not carried out when due</a:t>
            </a:r>
          </a:p>
        </p:txBody>
      </p:sp>
      <p:sp>
        <p:nvSpPr>
          <p:cNvPr id="16" name="Source"/>
          <p:cNvSpPr txBox="1"/>
          <p:nvPr/>
        </p:nvSpPr>
        <p:spPr>
          <a:xfrm>
            <a:off x="548640" y="5230368"/>
            <a:ext cx="5440680" cy="274320"/>
          </a:xfrm>
          <a:prstGeom prst="rect">
            <a:avLst/>
          </a:prstGeom>
          <a:noFill/>
        </p:spPr>
        <p:txBody>
          <a:bodyPr wrap="square" lIns="0" tIns="0" rIns="0" bIns="0" anchor="t"/>
          <a:lstStyle/>
          <a:p>
            <a:pPr algn="l">
              <a:spcBef>
                <a:spcPts val="0"/>
              </a:spcBef>
              <a:spcAft>
                <a:spcPts val="0"/>
              </a:spcAft>
            </a:pPr>
            <a:r>
              <a:rPr sz="1400" b="0" i="1">
                <a:solidFill>
                  <a:srgbClr val="595959"/>
                </a:solidFill>
                <a:latin typeface="IBM Plex Sans"/>
              </a:rPr>
              <a:t>Sources: THISDAY, 17 June 2018; The Business Year; Egbin Power</a:t>
            </a:r>
          </a:p>
        </p:txBody>
      </p:sp>
      <p:sp>
        <p:nvSpPr>
          <p:cNvPr id="17" name="Chart title"/>
          <p:cNvSpPr txBox="1"/>
          <p:nvPr/>
        </p:nvSpPr>
        <p:spPr>
          <a:xfrm>
            <a:off x="6263640" y="1719072"/>
            <a:ext cx="5394960" cy="329184"/>
          </a:xfrm>
          <a:prstGeom prst="rect">
            <a:avLst/>
          </a:prstGeom>
          <a:noFill/>
        </p:spPr>
        <p:txBody>
          <a:bodyPr wrap="square" lIns="0" tIns="0" rIns="0" bIns="0" anchor="t"/>
          <a:lstStyle/>
          <a:p>
            <a:pPr algn="l">
              <a:spcBef>
                <a:spcPts val="0"/>
              </a:spcBef>
              <a:spcAft>
                <a:spcPts val="0"/>
              </a:spcAft>
            </a:pPr>
            <a:r>
              <a:rPr sz="1700" b="1" i="0">
                <a:solidFill>
                  <a:srgbClr val="00B050"/>
                </a:solidFill>
                <a:latin typeface="IBM Plex Sans"/>
              </a:rPr>
              <a:t>Egbin output and capacity (megawatts)</a:t>
            </a:r>
          </a:p>
        </p:txBody>
      </p:sp>
      <p:graphicFrame>
        <p:nvGraphicFramePr>
          <p:cNvPr id="18" name="Chart Egbin output"/>
          <p:cNvGraphicFramePr>
            <a:graphicFrameLocks noGrp="1"/>
          </p:cNvGraphicFramePr>
          <p:nvPr/>
        </p:nvGraphicFramePr>
        <p:xfrm>
          <a:off x="6263640" y="2029968"/>
          <a:ext cx="5394960" cy="2286000"/>
        </p:xfrm>
        <a:graphic>
          <a:graphicData uri="http://schemas.openxmlformats.org/drawingml/2006/chart">
            <c:chart xmlns:c="http://schemas.openxmlformats.org/drawingml/2006/chart" xmlns:r="http://schemas.openxmlformats.org/officeDocument/2006/relationships" r:id="rId12"/>
          </a:graphicData>
        </a:graphic>
      </p:graphicFrame>
      <p:sp>
        <p:nvSpPr>
          <p:cNvPr id="19" name="Stat 71%"/>
          <p:cNvSpPr/>
          <p:nvPr/>
        </p:nvSpPr>
        <p:spPr>
          <a:xfrm>
            <a:off x="6263640" y="4389120"/>
            <a:ext cx="2651760" cy="1097280"/>
          </a:xfrm>
          <a:prstGeom prst="roundRect">
            <a:avLst>
              <a:gd name="adj" fmla="val 6000"/>
            </a:avLst>
          </a:prstGeom>
          <a:solidFill>
            <a:srgbClr val="E8F4EA"/>
          </a:solidFill>
          <a:ln>
            <a:noFill/>
          </a:ln>
          <a:effectLst/>
        </p:spPr>
        <p:txBody>
          <a:bodyPr wrap="square" lIns="182880" tIns="54864" rIns="182880" bIns="54864" rtlCol="0" anchor="ctr"/>
          <a:lstStyle/>
          <a:p>
            <a:pPr algn="l">
              <a:spcBef>
                <a:spcPts val="0"/>
              </a:spcBef>
              <a:spcAft>
                <a:spcPts val="200"/>
              </a:spcAft>
            </a:pPr>
            <a:r>
              <a:rPr sz="2800" b="1" i="0">
                <a:solidFill>
                  <a:srgbClr val="00B050"/>
                </a:solidFill>
                <a:latin typeface="IBM Plex Sans"/>
              </a:rPr>
              <a:t>71%</a:t>
            </a:r>
          </a:p>
          <a:p>
            <a:pPr algn="l">
              <a:spcBef>
                <a:spcPts val="0"/>
              </a:spcBef>
              <a:spcAft>
                <a:spcPts val="0"/>
              </a:spcAft>
            </a:pPr>
            <a:r>
              <a:rPr sz="1400" b="0" i="0">
                <a:solidFill>
                  <a:srgbClr val="404040"/>
                </a:solidFill>
                <a:latin typeface="IBM Plex Sans"/>
              </a:rPr>
              <a:t>commercial and collection losses, Ikeja GRA</a:t>
            </a:r>
          </a:p>
        </p:txBody>
      </p:sp>
      <p:sp>
        <p:nvSpPr>
          <p:cNvPr id="20" name="Stat 63% to 40%"/>
          <p:cNvSpPr/>
          <p:nvPr/>
        </p:nvSpPr>
        <p:spPr>
          <a:xfrm>
            <a:off x="9006840" y="4389120"/>
            <a:ext cx="2651760" cy="1097280"/>
          </a:xfrm>
          <a:prstGeom prst="roundRect">
            <a:avLst>
              <a:gd name="adj" fmla="val 6000"/>
            </a:avLst>
          </a:prstGeom>
          <a:solidFill>
            <a:srgbClr val="E8F4EA"/>
          </a:solidFill>
          <a:ln>
            <a:noFill/>
          </a:ln>
          <a:effectLst/>
        </p:spPr>
        <p:txBody>
          <a:bodyPr wrap="square" lIns="182880" tIns="54864" rIns="182880" bIns="54864" rtlCol="0" anchor="ctr"/>
          <a:lstStyle/>
          <a:p>
            <a:pPr algn="l">
              <a:spcBef>
                <a:spcPts val="0"/>
              </a:spcBef>
              <a:spcAft>
                <a:spcPts val="200"/>
              </a:spcAft>
            </a:pPr>
            <a:r>
              <a:rPr sz="2800" b="1" i="0">
                <a:solidFill>
                  <a:srgbClr val="00B050"/>
                </a:solidFill>
                <a:latin typeface="IBM Plex Sans"/>
              </a:rPr>
              <a:t>63% to 40%</a:t>
            </a:r>
          </a:p>
          <a:p>
            <a:pPr algn="l">
              <a:spcBef>
                <a:spcPts val="0"/>
              </a:spcBef>
              <a:spcAft>
                <a:spcPts val="0"/>
              </a:spcAft>
            </a:pPr>
            <a:r>
              <a:rPr sz="1500" b="0" i="0">
                <a:solidFill>
                  <a:srgbClr val="404040"/>
                </a:solidFill>
                <a:latin typeface="IBM Plex Sans"/>
              </a:rPr>
              <a:t>free riders on our network, by 2018</a:t>
            </a:r>
          </a:p>
        </p:txBody>
      </p:sp>
      <p:sp>
        <p:nvSpPr>
          <p:cNvPr id="21" name="Call-out bar"/>
          <p:cNvSpPr/>
          <p:nvPr/>
        </p:nvSpPr>
        <p:spPr>
          <a:xfrm>
            <a:off x="548640" y="5577840"/>
            <a:ext cx="11109960" cy="566928"/>
          </a:xfrm>
          <a:prstGeom prst="roundRect">
            <a:avLst>
              <a:gd name="adj" fmla="val 50000"/>
            </a:avLst>
          </a:prstGeom>
          <a:solidFill>
            <a:srgbClr val="404040"/>
          </a:solidFill>
          <a:ln>
            <a:noFill/>
          </a:ln>
          <a:effectLst/>
        </p:spPr>
        <p:txBody>
          <a:bodyPr wrap="square" lIns="868680" tIns="0" rIns="274320" bIns="0" rtlCol="0" anchor="ctr"/>
          <a:lstStyle/>
          <a:p>
            <a:pPr algn="l">
              <a:spcBef>
                <a:spcPts val="0"/>
              </a:spcBef>
              <a:spcAft>
                <a:spcPts val="0"/>
              </a:spcAft>
            </a:pPr>
            <a:r>
              <a:rPr sz="1500" b="1" i="0">
                <a:solidFill>
                  <a:srgbClr val="FFC000"/>
                </a:solidFill>
                <a:latin typeface="IBM Plex Sans"/>
              </a:rPr>
              <a:t>INSIGHT    </a:t>
            </a:r>
            <a:r>
              <a:rPr sz="1800" b="1" i="0">
                <a:solidFill>
                  <a:srgbClr val="FFFFFF"/>
                </a:solidFill>
                <a:latin typeface="IBM Plex Sans"/>
              </a:rPr>
              <a:t>Due diligence tells you what you buy. Discipline tells you what you have.</a:t>
            </a:r>
          </a:p>
        </p:txBody>
      </p:sp>
      <p:sp>
        <p:nvSpPr>
          <p:cNvPr id="22" name="Bar disc"/>
          <p:cNvSpPr/>
          <p:nvPr/>
        </p:nvSpPr>
        <p:spPr>
          <a:xfrm>
            <a:off x="621792" y="5641848"/>
            <a:ext cx="438912" cy="438912"/>
          </a:xfrm>
          <a:prstGeom prst="ellipse">
            <a:avLst/>
          </a:prstGeom>
          <a:solidFill>
            <a:srgbClr val="2E9A3E"/>
          </a:solidFill>
          <a:ln>
            <a:noFill/>
          </a:ln>
          <a:effectLst/>
        </p:spPr>
        <p:txBody>
          <a:bodyPr rtlCol="0" anchor="ctr"/>
          <a:lstStyle/>
          <a:p>
            <a:pPr algn="ctr"/>
            <a:endParaRPr/>
          </a:p>
        </p:txBody>
      </p:sp>
      <p:pic>
        <p:nvPicPr>
          <p:cNvPr id="23" name="Icon FaSearchDollar" descr="search dollar icon"/>
          <p:cNvPicPr>
            <a:picLocks noChangeAspect="1"/>
          </p:cNvPicPr>
          <p:nvPr/>
        </p:nvPicPr>
        <p:blipFill>
          <a:blip r:embed="rId13"/>
          <a:stretch>
            <a:fillRect/>
          </a:stretch>
        </p:blipFill>
        <p:spPr>
          <a:xfrm>
            <a:off x="718352" y="5738408"/>
            <a:ext cx="245790" cy="24579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00B050"/>
                </a:solidFill>
                <a:latin typeface="IBM Plex Sans"/>
              </a:rPr>
              <a:t>LESSON 04  |  CAPITAL</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Honouring Obligations </a:t>
            </a:r>
            <a:r>
              <a:rPr sz="3400" b="1" i="0">
                <a:solidFill>
                  <a:srgbClr val="FF6600"/>
                </a:solidFill>
                <a:latin typeface="IBM Plex Sans"/>
              </a:rPr>
              <a:t>Through Volatility</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2E9A3E"/>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12</a:t>
            </a:fld>
            <a:endParaRPr lang="en-US" sz="1400" b="1">
              <a:solidFill>
                <a:srgbClr val="595959"/>
              </a:solidFill>
              <a:latin typeface="IBM Plex Sans"/>
            </a:endParaRPr>
          </a:p>
        </p:txBody>
      </p:sp>
      <p:sp>
        <p:nvSpPr>
          <p:cNvPr id="15" name="Stat $438m"/>
          <p:cNvSpPr/>
          <p:nvPr/>
        </p:nvSpPr>
        <p:spPr>
          <a:xfrm>
            <a:off x="548640" y="1755648"/>
            <a:ext cx="4206240" cy="1188720"/>
          </a:xfrm>
          <a:prstGeom prst="roundRect">
            <a:avLst>
              <a:gd name="adj" fmla="val 6000"/>
            </a:avLst>
          </a:prstGeom>
          <a:solidFill>
            <a:srgbClr val="E8F4EA"/>
          </a:solidFill>
          <a:ln>
            <a:noFill/>
          </a:ln>
          <a:effectLst/>
          <a:scene3d>
            <a:camera prst="orthographicFront"/>
            <a:lightRig rig="threePt" dir="t"/>
          </a:scene3d>
          <a:sp3d>
            <a:bevelT w="152400" h="50800" prst="softRound"/>
          </a:sp3d>
        </p:spPr>
        <p:txBody>
          <a:bodyPr wrap="square" lIns="182880" tIns="54864" rIns="182880" bIns="54864" rtlCol="0" anchor="ctr"/>
          <a:lstStyle/>
          <a:p>
            <a:pPr algn="l">
              <a:spcBef>
                <a:spcPts val="0"/>
              </a:spcBef>
              <a:spcAft>
                <a:spcPts val="200"/>
              </a:spcAft>
            </a:pPr>
            <a:r>
              <a:rPr sz="3600" b="1" i="0">
                <a:solidFill>
                  <a:srgbClr val="00B050"/>
                </a:solidFill>
                <a:latin typeface="IBM Plex Sans"/>
              </a:rPr>
              <a:t>$438m</a:t>
            </a:r>
          </a:p>
          <a:p>
            <a:pPr algn="l">
              <a:spcBef>
                <a:spcPts val="0"/>
              </a:spcBef>
              <a:spcAft>
                <a:spcPts val="0"/>
              </a:spcAft>
            </a:pPr>
            <a:r>
              <a:rPr sz="1600" b="0" i="0">
                <a:solidFill>
                  <a:srgbClr val="404040"/>
                </a:solidFill>
                <a:latin typeface="IBM Plex Sans"/>
              </a:rPr>
              <a:t>debt service paid (naira equivalent) on an original $600m facility</a:t>
            </a:r>
          </a:p>
        </p:txBody>
      </p:sp>
      <p:sp>
        <p:nvSpPr>
          <p:cNvPr id="16" name="Stat ₦1.514trn"/>
          <p:cNvSpPr/>
          <p:nvPr/>
        </p:nvSpPr>
        <p:spPr>
          <a:xfrm>
            <a:off x="548640" y="3017520"/>
            <a:ext cx="4206240" cy="1188720"/>
          </a:xfrm>
          <a:prstGeom prst="roundRect">
            <a:avLst>
              <a:gd name="adj" fmla="val 6000"/>
            </a:avLst>
          </a:prstGeom>
          <a:solidFill>
            <a:srgbClr val="FDEEE3"/>
          </a:solidFill>
          <a:ln>
            <a:noFill/>
          </a:ln>
          <a:effectLst/>
          <a:scene3d>
            <a:camera prst="orthographicFront"/>
            <a:lightRig rig="threePt" dir="t"/>
          </a:scene3d>
          <a:sp3d>
            <a:bevelT w="152400" h="50800" prst="softRound"/>
          </a:sp3d>
        </p:spPr>
        <p:txBody>
          <a:bodyPr wrap="square" lIns="182880" tIns="54864" rIns="182880" bIns="54864" rtlCol="0" anchor="ctr"/>
          <a:lstStyle/>
          <a:p>
            <a:pPr algn="l">
              <a:spcBef>
                <a:spcPts val="0"/>
              </a:spcBef>
              <a:spcAft>
                <a:spcPts val="200"/>
              </a:spcAft>
            </a:pPr>
            <a:r>
              <a:rPr sz="3600" b="1" i="0">
                <a:solidFill>
                  <a:srgbClr val="C00000"/>
                </a:solidFill>
                <a:latin typeface="IBM Plex Sans"/>
              </a:rPr>
              <a:t>₦1.514trn</a:t>
            </a:r>
          </a:p>
          <a:p>
            <a:pPr algn="l">
              <a:spcBef>
                <a:spcPts val="0"/>
              </a:spcBef>
              <a:spcAft>
                <a:spcPts val="0"/>
              </a:spcAft>
            </a:pPr>
            <a:r>
              <a:rPr sz="1600" b="0" i="0">
                <a:solidFill>
                  <a:srgbClr val="404040"/>
                </a:solidFill>
                <a:latin typeface="IBM Plex Sans"/>
              </a:rPr>
              <a:t>owed to Sahara and its gas suppliers, reconciled at 31 March 2025</a:t>
            </a:r>
          </a:p>
        </p:txBody>
      </p:sp>
      <p:sp>
        <p:nvSpPr>
          <p:cNvPr id="17" name="Kept paying"/>
          <p:cNvSpPr/>
          <p:nvPr/>
        </p:nvSpPr>
        <p:spPr>
          <a:xfrm>
            <a:off x="548640" y="4279392"/>
            <a:ext cx="4206240" cy="1207008"/>
          </a:xfrm>
          <a:prstGeom prst="roundRect">
            <a:avLst>
              <a:gd name="adj" fmla="val 8000"/>
            </a:avLst>
          </a:prstGeom>
          <a:solidFill>
            <a:srgbClr val="404040"/>
          </a:solidFill>
          <a:ln>
            <a:noFill/>
          </a:ln>
          <a:effectLst/>
          <a:scene3d>
            <a:camera prst="orthographicFront"/>
            <a:lightRig rig="threePt" dir="t"/>
          </a:scene3d>
          <a:sp3d>
            <a:bevelT w="152400" h="50800" prst="softRound"/>
          </a:sp3d>
        </p:spPr>
        <p:txBody>
          <a:bodyPr wrap="square" lIns="201168" tIns="36576" rIns="182880" bIns="36576" rtlCol="0" anchor="ctr"/>
          <a:lstStyle/>
          <a:p>
            <a:pPr algn="l">
              <a:spcBef>
                <a:spcPts val="0"/>
              </a:spcBef>
              <a:spcAft>
                <a:spcPts val="400"/>
              </a:spcAft>
            </a:pPr>
            <a:r>
              <a:rPr sz="1400" b="0" i="0">
                <a:solidFill>
                  <a:srgbClr val="FFE699"/>
                </a:solidFill>
                <a:latin typeface="IBM Plex Sans"/>
              </a:rPr>
              <a:t>Loans mature in 2034; serviced as agreed.</a:t>
            </a:r>
          </a:p>
          <a:p>
            <a:pPr algn="l">
              <a:spcBef>
                <a:spcPts val="0"/>
              </a:spcBef>
              <a:spcAft>
                <a:spcPts val="0"/>
              </a:spcAft>
            </a:pPr>
            <a:r>
              <a:rPr sz="1800" b="1" i="0">
                <a:solidFill>
                  <a:srgbClr val="FFFFFF"/>
                </a:solidFill>
                <a:latin typeface="IBM Plex Sans"/>
              </a:rPr>
              <a:t>We kept paying while we were owed.</a:t>
            </a:r>
          </a:p>
        </p:txBody>
      </p:sp>
      <p:sp>
        <p:nvSpPr>
          <p:cNvPr id="18" name="Disciplines label"/>
          <p:cNvSpPr txBox="1"/>
          <p:nvPr/>
        </p:nvSpPr>
        <p:spPr>
          <a:xfrm>
            <a:off x="4983480" y="1719072"/>
            <a:ext cx="6675120" cy="32918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500" b="1" i="0">
                <a:solidFill>
                  <a:srgbClr val="00B050"/>
                </a:solidFill>
                <a:latin typeface="IBM Plex Sans"/>
              </a:rPr>
              <a:t>FIVE FINANCE DISCIPLINES</a:t>
            </a:r>
          </a:p>
        </p:txBody>
      </p:sp>
      <p:sp>
        <p:nvSpPr>
          <p:cNvPr id="19" name="Discipline 1"/>
          <p:cNvSpPr/>
          <p:nvPr/>
        </p:nvSpPr>
        <p:spPr>
          <a:xfrm>
            <a:off x="4983480" y="2057400"/>
            <a:ext cx="6675120" cy="603504"/>
          </a:xfrm>
          <a:prstGeom prst="roundRect">
            <a:avLst>
              <a:gd name="adj" fmla="val 12000"/>
            </a:avLst>
          </a:prstGeom>
          <a:solidFill>
            <a:srgbClr val="E8F4EA"/>
          </a:solidFill>
          <a:ln>
            <a:noFill/>
          </a:ln>
          <a:effectLst/>
          <a:scene3d>
            <a:camera prst="orthographicFront"/>
            <a:lightRig rig="threePt" dir="t"/>
          </a:scene3d>
          <a:sp3d>
            <a:bevelT w="152400" h="50800" prst="softRound"/>
          </a:sp3d>
        </p:spPr>
        <p:txBody>
          <a:bodyPr rtlCol="0" anchor="ctr"/>
          <a:lstStyle/>
          <a:p>
            <a:pPr algn="ctr"/>
            <a:endParaRPr/>
          </a:p>
        </p:txBody>
      </p:sp>
      <p:sp>
        <p:nvSpPr>
          <p:cNvPr id="20" name="Number 1"/>
          <p:cNvSpPr/>
          <p:nvPr/>
        </p:nvSpPr>
        <p:spPr>
          <a:xfrm>
            <a:off x="5084064" y="2148840"/>
            <a:ext cx="429768" cy="429768"/>
          </a:xfrm>
          <a:prstGeom prst="ellipse">
            <a:avLst/>
          </a:prstGeom>
          <a:solidFill>
            <a:srgbClr val="2E9A3E"/>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800" b="1" i="0">
                <a:solidFill>
                  <a:srgbClr val="FFFFFF"/>
                </a:solidFill>
                <a:latin typeface="IBM Plex Sans"/>
              </a:rPr>
              <a:t>1</a:t>
            </a:r>
          </a:p>
        </p:txBody>
      </p:sp>
      <p:sp>
        <p:nvSpPr>
          <p:cNvPr id="21" name="Discipline head 1"/>
          <p:cNvSpPr txBox="1"/>
          <p:nvPr/>
        </p:nvSpPr>
        <p:spPr>
          <a:xfrm>
            <a:off x="5623560" y="2057400"/>
            <a:ext cx="26060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800" b="1" i="0">
                <a:solidFill>
                  <a:srgbClr val="00B050"/>
                </a:solidFill>
                <a:latin typeface="IBM Plex Sans"/>
              </a:rPr>
              <a:t>Cash before profit</a:t>
            </a:r>
          </a:p>
        </p:txBody>
      </p:sp>
      <p:sp>
        <p:nvSpPr>
          <p:cNvPr id="22" name="Discipline text 1"/>
          <p:cNvSpPr txBox="1"/>
          <p:nvPr/>
        </p:nvSpPr>
        <p:spPr>
          <a:xfrm>
            <a:off x="8275320" y="2057400"/>
            <a:ext cx="32918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600" b="0" i="0">
                <a:solidFill>
                  <a:srgbClr val="007770"/>
                </a:solidFill>
                <a:latin typeface="IBM Plex Sans"/>
              </a:rPr>
              <a:t>Profit is an opinion. Cash is a fact.</a:t>
            </a:r>
          </a:p>
        </p:txBody>
      </p:sp>
      <p:sp>
        <p:nvSpPr>
          <p:cNvPr id="23" name="Discipline 2"/>
          <p:cNvSpPr/>
          <p:nvPr/>
        </p:nvSpPr>
        <p:spPr>
          <a:xfrm>
            <a:off x="4983480" y="2715768"/>
            <a:ext cx="6675120" cy="603504"/>
          </a:xfrm>
          <a:prstGeom prst="roundRect">
            <a:avLst>
              <a:gd name="adj" fmla="val 12000"/>
            </a:avLst>
          </a:prstGeom>
          <a:solidFill>
            <a:srgbClr val="F3F3F3"/>
          </a:solidFill>
          <a:ln>
            <a:noFill/>
          </a:ln>
          <a:effectLst/>
          <a:scene3d>
            <a:camera prst="orthographicFront"/>
            <a:lightRig rig="threePt" dir="t"/>
          </a:scene3d>
          <a:sp3d>
            <a:bevelT w="152400" h="50800" prst="softRound"/>
          </a:sp3d>
        </p:spPr>
        <p:txBody>
          <a:bodyPr rtlCol="0" anchor="ctr"/>
          <a:lstStyle/>
          <a:p>
            <a:pPr algn="ctr"/>
            <a:endParaRPr/>
          </a:p>
        </p:txBody>
      </p:sp>
      <p:sp>
        <p:nvSpPr>
          <p:cNvPr id="24" name="Number 2"/>
          <p:cNvSpPr/>
          <p:nvPr/>
        </p:nvSpPr>
        <p:spPr>
          <a:xfrm>
            <a:off x="5084064" y="2807208"/>
            <a:ext cx="429768" cy="429768"/>
          </a:xfrm>
          <a:prstGeom prst="ellipse">
            <a:avLst/>
          </a:prstGeom>
          <a:solidFill>
            <a:srgbClr val="2E9A3E"/>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800" b="1" i="0">
                <a:solidFill>
                  <a:srgbClr val="FFFFFF"/>
                </a:solidFill>
                <a:latin typeface="IBM Plex Sans"/>
              </a:rPr>
              <a:t>2</a:t>
            </a:r>
          </a:p>
        </p:txBody>
      </p:sp>
      <p:sp>
        <p:nvSpPr>
          <p:cNvPr id="25" name="Discipline head 2"/>
          <p:cNvSpPr txBox="1"/>
          <p:nvPr/>
        </p:nvSpPr>
        <p:spPr>
          <a:xfrm>
            <a:off x="5623560" y="2715768"/>
            <a:ext cx="26060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800" b="1" i="0">
                <a:solidFill>
                  <a:srgbClr val="00B050"/>
                </a:solidFill>
                <a:latin typeface="IBM Plex Sans"/>
              </a:rPr>
              <a:t>Measure the real losses</a:t>
            </a:r>
          </a:p>
        </p:txBody>
      </p:sp>
      <p:sp>
        <p:nvSpPr>
          <p:cNvPr id="26" name="Discipline text 2"/>
          <p:cNvSpPr txBox="1"/>
          <p:nvPr/>
        </p:nvSpPr>
        <p:spPr>
          <a:xfrm>
            <a:off x="8275320" y="2715768"/>
            <a:ext cx="32918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600" b="0" i="0">
                <a:solidFill>
                  <a:srgbClr val="007770"/>
                </a:solidFill>
                <a:latin typeface="IBM Plex Sans"/>
              </a:rPr>
              <a:t>True collection and technical losses, not flattering ones.</a:t>
            </a:r>
          </a:p>
        </p:txBody>
      </p:sp>
      <p:sp>
        <p:nvSpPr>
          <p:cNvPr id="27" name="Discipline 3"/>
          <p:cNvSpPr/>
          <p:nvPr/>
        </p:nvSpPr>
        <p:spPr>
          <a:xfrm>
            <a:off x="4983480" y="3374136"/>
            <a:ext cx="6675120" cy="603504"/>
          </a:xfrm>
          <a:prstGeom prst="roundRect">
            <a:avLst>
              <a:gd name="adj" fmla="val 12000"/>
            </a:avLst>
          </a:prstGeom>
          <a:solidFill>
            <a:srgbClr val="E8F4EA"/>
          </a:solidFill>
          <a:ln>
            <a:noFill/>
          </a:ln>
          <a:effectLst/>
          <a:scene3d>
            <a:camera prst="orthographicFront"/>
            <a:lightRig rig="threePt" dir="t"/>
          </a:scene3d>
          <a:sp3d>
            <a:bevelT w="152400" h="50800" prst="softRound"/>
          </a:sp3d>
        </p:spPr>
        <p:txBody>
          <a:bodyPr rtlCol="0" anchor="ctr"/>
          <a:lstStyle/>
          <a:p>
            <a:pPr algn="ctr"/>
            <a:endParaRPr/>
          </a:p>
        </p:txBody>
      </p:sp>
      <p:sp>
        <p:nvSpPr>
          <p:cNvPr id="28" name="Number 3"/>
          <p:cNvSpPr/>
          <p:nvPr/>
        </p:nvSpPr>
        <p:spPr>
          <a:xfrm>
            <a:off x="5084064" y="3465576"/>
            <a:ext cx="429768" cy="429768"/>
          </a:xfrm>
          <a:prstGeom prst="ellipse">
            <a:avLst/>
          </a:prstGeom>
          <a:solidFill>
            <a:srgbClr val="2E9A3E"/>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800" b="1" i="0">
                <a:solidFill>
                  <a:srgbClr val="FFFFFF"/>
                </a:solidFill>
                <a:latin typeface="IBM Plex Sans"/>
              </a:rPr>
              <a:t>3</a:t>
            </a:r>
          </a:p>
        </p:txBody>
      </p:sp>
      <p:sp>
        <p:nvSpPr>
          <p:cNvPr id="29" name="Discipline head 3"/>
          <p:cNvSpPr txBox="1"/>
          <p:nvPr/>
        </p:nvSpPr>
        <p:spPr>
          <a:xfrm>
            <a:off x="5623560" y="3374136"/>
            <a:ext cx="26060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800" b="1" i="0">
                <a:solidFill>
                  <a:srgbClr val="00B050"/>
                </a:solidFill>
                <a:latin typeface="IBM Plex Sans"/>
              </a:rPr>
              <a:t>Match funding to reality</a:t>
            </a:r>
          </a:p>
        </p:txBody>
      </p:sp>
      <p:sp>
        <p:nvSpPr>
          <p:cNvPr id="30" name="Discipline text 3"/>
          <p:cNvSpPr txBox="1"/>
          <p:nvPr/>
        </p:nvSpPr>
        <p:spPr>
          <a:xfrm>
            <a:off x="8275320" y="3374136"/>
            <a:ext cx="32918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600" b="0" i="0">
                <a:solidFill>
                  <a:srgbClr val="007770"/>
                </a:solidFill>
                <a:latin typeface="IBM Plex Sans"/>
              </a:rPr>
              <a:t>Currency, tenor and tariff must tell the same story.</a:t>
            </a:r>
          </a:p>
        </p:txBody>
      </p:sp>
      <p:sp>
        <p:nvSpPr>
          <p:cNvPr id="31" name="Discipline 4"/>
          <p:cNvSpPr/>
          <p:nvPr/>
        </p:nvSpPr>
        <p:spPr>
          <a:xfrm>
            <a:off x="4983480" y="4032504"/>
            <a:ext cx="6675120" cy="603504"/>
          </a:xfrm>
          <a:prstGeom prst="roundRect">
            <a:avLst>
              <a:gd name="adj" fmla="val 12000"/>
            </a:avLst>
          </a:prstGeom>
          <a:solidFill>
            <a:srgbClr val="F3F3F3"/>
          </a:solidFill>
          <a:ln>
            <a:noFill/>
          </a:ln>
          <a:effectLst/>
          <a:scene3d>
            <a:camera prst="orthographicFront"/>
            <a:lightRig rig="threePt" dir="t"/>
          </a:scene3d>
          <a:sp3d>
            <a:bevelT w="152400" h="50800" prst="softRound"/>
          </a:sp3d>
        </p:spPr>
        <p:txBody>
          <a:bodyPr rtlCol="0" anchor="ctr"/>
          <a:lstStyle/>
          <a:p>
            <a:pPr algn="ctr"/>
            <a:endParaRPr/>
          </a:p>
        </p:txBody>
      </p:sp>
      <p:sp>
        <p:nvSpPr>
          <p:cNvPr id="32" name="Number 4"/>
          <p:cNvSpPr/>
          <p:nvPr/>
        </p:nvSpPr>
        <p:spPr>
          <a:xfrm>
            <a:off x="5084064" y="4123944"/>
            <a:ext cx="429768" cy="429768"/>
          </a:xfrm>
          <a:prstGeom prst="ellipse">
            <a:avLst/>
          </a:prstGeom>
          <a:solidFill>
            <a:srgbClr val="2E9A3E"/>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800" b="1" i="0">
                <a:solidFill>
                  <a:srgbClr val="FFFFFF"/>
                </a:solidFill>
                <a:latin typeface="IBM Plex Sans"/>
              </a:rPr>
              <a:t>4</a:t>
            </a:r>
          </a:p>
        </p:txBody>
      </p:sp>
      <p:sp>
        <p:nvSpPr>
          <p:cNvPr id="33" name="Discipline head 4"/>
          <p:cNvSpPr txBox="1"/>
          <p:nvPr/>
        </p:nvSpPr>
        <p:spPr>
          <a:xfrm>
            <a:off x="5623560" y="4032504"/>
            <a:ext cx="26060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800" b="1" i="0">
                <a:solidFill>
                  <a:srgbClr val="00B050"/>
                </a:solidFill>
                <a:latin typeface="IBM Plex Sans"/>
              </a:rPr>
              <a:t>Keep lenders close</a:t>
            </a:r>
          </a:p>
        </p:txBody>
      </p:sp>
      <p:sp>
        <p:nvSpPr>
          <p:cNvPr id="34" name="Discipline text 4"/>
          <p:cNvSpPr txBox="1"/>
          <p:nvPr/>
        </p:nvSpPr>
        <p:spPr>
          <a:xfrm>
            <a:off x="8275320" y="4032504"/>
            <a:ext cx="32918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600" b="0" i="0">
                <a:solidFill>
                  <a:srgbClr val="007770"/>
                </a:solidFill>
                <a:latin typeface="IBM Plex Sans"/>
              </a:rPr>
              <a:t>Talk early, report honestly, service as agreed.</a:t>
            </a:r>
          </a:p>
        </p:txBody>
      </p:sp>
      <p:sp>
        <p:nvSpPr>
          <p:cNvPr id="35" name="Discipline 5"/>
          <p:cNvSpPr/>
          <p:nvPr/>
        </p:nvSpPr>
        <p:spPr>
          <a:xfrm>
            <a:off x="4983480" y="4690872"/>
            <a:ext cx="6675120" cy="603504"/>
          </a:xfrm>
          <a:prstGeom prst="roundRect">
            <a:avLst>
              <a:gd name="adj" fmla="val 12000"/>
            </a:avLst>
          </a:prstGeom>
          <a:solidFill>
            <a:srgbClr val="E8F4EA"/>
          </a:solidFill>
          <a:ln>
            <a:noFill/>
          </a:ln>
          <a:effectLst/>
          <a:scene3d>
            <a:camera prst="orthographicFront"/>
            <a:lightRig rig="threePt" dir="t"/>
          </a:scene3d>
          <a:sp3d>
            <a:bevelT w="152400" h="50800" prst="softRound"/>
          </a:sp3d>
        </p:spPr>
        <p:txBody>
          <a:bodyPr rtlCol="0" anchor="ctr"/>
          <a:lstStyle/>
          <a:p>
            <a:pPr algn="ctr"/>
            <a:endParaRPr/>
          </a:p>
        </p:txBody>
      </p:sp>
      <p:sp>
        <p:nvSpPr>
          <p:cNvPr id="36" name="Number 5"/>
          <p:cNvSpPr/>
          <p:nvPr/>
        </p:nvSpPr>
        <p:spPr>
          <a:xfrm>
            <a:off x="5084064" y="4782312"/>
            <a:ext cx="429768" cy="429768"/>
          </a:xfrm>
          <a:prstGeom prst="ellipse">
            <a:avLst/>
          </a:prstGeom>
          <a:solidFill>
            <a:srgbClr val="2E9A3E"/>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1800" b="1" i="0">
                <a:solidFill>
                  <a:srgbClr val="FFFFFF"/>
                </a:solidFill>
                <a:latin typeface="IBM Plex Sans"/>
              </a:rPr>
              <a:t>5</a:t>
            </a:r>
          </a:p>
        </p:txBody>
      </p:sp>
      <p:sp>
        <p:nvSpPr>
          <p:cNvPr id="37" name="Discipline head 5"/>
          <p:cNvSpPr txBox="1"/>
          <p:nvPr/>
        </p:nvSpPr>
        <p:spPr>
          <a:xfrm>
            <a:off x="5623560" y="4690872"/>
            <a:ext cx="26060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800" b="1" i="0">
                <a:solidFill>
                  <a:srgbClr val="00B050"/>
                </a:solidFill>
                <a:latin typeface="IBM Plex Sans"/>
              </a:rPr>
              <a:t>Reinvest for capacity</a:t>
            </a:r>
          </a:p>
        </p:txBody>
      </p:sp>
      <p:sp>
        <p:nvSpPr>
          <p:cNvPr id="38" name="Discipline text 5"/>
          <p:cNvSpPr txBox="1"/>
          <p:nvPr/>
        </p:nvSpPr>
        <p:spPr>
          <a:xfrm>
            <a:off x="8275320" y="4690872"/>
            <a:ext cx="3291840" cy="603504"/>
          </a:xfrm>
          <a:prstGeom prst="rect">
            <a:avLst/>
          </a:prstGeom>
          <a:noFill/>
          <a:scene3d>
            <a:camera prst="orthographicFront"/>
            <a:lightRig rig="threePt" dir="t"/>
          </a:scene3d>
          <a:sp3d>
            <a:bevelT w="152400" h="50800" prst="softRound"/>
          </a:sp3d>
        </p:spPr>
        <p:txBody>
          <a:bodyPr wrap="square" lIns="0" tIns="0" rIns="0" bIns="0" anchor="ctr"/>
          <a:lstStyle/>
          <a:p>
            <a:pPr algn="l">
              <a:spcBef>
                <a:spcPts val="0"/>
              </a:spcBef>
              <a:spcAft>
                <a:spcPts val="0"/>
              </a:spcAft>
            </a:pPr>
            <a:r>
              <a:rPr sz="1600" b="0" i="0">
                <a:solidFill>
                  <a:srgbClr val="007770"/>
                </a:solidFill>
                <a:latin typeface="IBM Plex Sans"/>
              </a:rPr>
              <a:t>Afam II added 180MW in 16 months.</a:t>
            </a:r>
          </a:p>
        </p:txBody>
      </p:sp>
      <p:sp>
        <p:nvSpPr>
          <p:cNvPr id="39" name="Source"/>
          <p:cNvSpPr txBox="1"/>
          <p:nvPr/>
        </p:nvSpPr>
        <p:spPr>
          <a:xfrm>
            <a:off x="4983480" y="5349240"/>
            <a:ext cx="6675120" cy="274320"/>
          </a:xfrm>
          <a:prstGeom prst="rect">
            <a:avLst/>
          </a:prstGeom>
          <a:noFill/>
          <a:scene3d>
            <a:camera prst="orthographicFront"/>
            <a:lightRig rig="threePt" dir="t"/>
          </a:scene3d>
          <a:sp3d>
            <a:bevelT w="152400" h="50800" prst="softRound"/>
          </a:sp3d>
        </p:spPr>
        <p:txBody>
          <a:bodyPr wrap="square" lIns="0" tIns="0" rIns="0" bIns="0" anchor="t"/>
          <a:lstStyle/>
          <a:p>
            <a:pPr algn="l">
              <a:spcBef>
                <a:spcPts val="0"/>
              </a:spcBef>
              <a:spcAft>
                <a:spcPts val="0"/>
              </a:spcAft>
            </a:pPr>
            <a:r>
              <a:rPr sz="1400" b="0" i="1">
                <a:solidFill>
                  <a:srgbClr val="595959"/>
                </a:solidFill>
                <a:latin typeface="IBM Plex Sans"/>
              </a:rPr>
              <a:t>Source: BusinessDay, 5 January 2026</a:t>
            </a:r>
          </a:p>
        </p:txBody>
      </p:sp>
      <p:sp>
        <p:nvSpPr>
          <p:cNvPr id="40"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w="152400" h="50800" prst="softRound"/>
          </a:sp3d>
        </p:spPr>
        <p:txBody>
          <a:bodyPr wrap="square" lIns="868680" tIns="0" rIns="274320" bIns="0" rtlCol="0" anchor="ctr"/>
          <a:lstStyle/>
          <a:p>
            <a:pPr algn="l">
              <a:spcBef>
                <a:spcPts val="0"/>
              </a:spcBef>
              <a:spcAft>
                <a:spcPts val="0"/>
              </a:spcAft>
            </a:pPr>
            <a:r>
              <a:rPr sz="1500" b="1" i="0">
                <a:solidFill>
                  <a:srgbClr val="FFC000"/>
                </a:solidFill>
                <a:latin typeface="IBM Plex Sans"/>
              </a:rPr>
              <a:t>LESSON 04    </a:t>
            </a:r>
            <a:r>
              <a:rPr sz="1900" b="1" i="0">
                <a:solidFill>
                  <a:srgbClr val="FFFFFF"/>
                </a:solidFill>
                <a:latin typeface="IBM Plex Sans"/>
              </a:rPr>
              <a:t>Cash is a fact. Honour your obligations.</a:t>
            </a:r>
          </a:p>
        </p:txBody>
      </p:sp>
      <p:sp>
        <p:nvSpPr>
          <p:cNvPr id="41" name="Bar disc"/>
          <p:cNvSpPr/>
          <p:nvPr/>
        </p:nvSpPr>
        <p:spPr>
          <a:xfrm>
            <a:off x="621792" y="5641848"/>
            <a:ext cx="438912" cy="438912"/>
          </a:xfrm>
          <a:prstGeom prst="ellipse">
            <a:avLst/>
          </a:prstGeom>
          <a:solidFill>
            <a:srgbClr val="2E9A3E"/>
          </a:solidFill>
          <a:ln>
            <a:noFill/>
          </a:ln>
          <a:effectLst/>
          <a:scene3d>
            <a:camera prst="orthographicFront"/>
            <a:lightRig rig="threePt" dir="t"/>
          </a:scene3d>
          <a:sp3d>
            <a:bevelT w="152400" h="50800" prst="softRound"/>
          </a:sp3d>
        </p:spPr>
        <p:txBody>
          <a:bodyPr rtlCol="0" anchor="ctr"/>
          <a:lstStyle/>
          <a:p>
            <a:pPr algn="ctr"/>
            <a:endParaRPr/>
          </a:p>
        </p:txBody>
      </p:sp>
      <p:pic>
        <p:nvPicPr>
          <p:cNvPr id="42" name="Icon FaCoins" descr="coins icon"/>
          <p:cNvPicPr>
            <a:picLocks noChangeAspect="1"/>
          </p:cNvPicPr>
          <p:nvPr/>
        </p:nvPicPr>
        <p:blipFill>
          <a:blip r:embed="rId12"/>
          <a:stretch>
            <a:fillRect/>
          </a:stretch>
        </p:blipFill>
        <p:spPr>
          <a:xfrm>
            <a:off x="718352" y="5738408"/>
            <a:ext cx="245790" cy="245790"/>
          </a:xfrm>
          <a:prstGeom prst="rect">
            <a:avLst/>
          </a:prstGeom>
          <a:scene3d>
            <a:camera prst="orthographicFront"/>
            <a:lightRig rig="threePt" dir="t"/>
          </a:scene3d>
          <a:sp3d>
            <a:bevelT w="152400" h="50800" prst="softRound"/>
          </a:sp3d>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BF9000"/>
                </a:solidFill>
                <a:latin typeface="IBM Plex Sans"/>
              </a:rPr>
              <a:t>LESSON 05  |  PEOPLE</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The Institution </a:t>
            </a:r>
            <a:r>
              <a:rPr sz="3400" b="1" i="0">
                <a:solidFill>
                  <a:srgbClr val="FF6600"/>
                </a:solidFill>
                <a:latin typeface="IBM Plex Sans"/>
              </a:rPr>
              <a:t>Is Its People</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9C81B"/>
          </a:solidFill>
          <a:ln>
            <a:noFill/>
          </a:ln>
          <a:effectLst/>
        </p:spPr>
        <p:txBody>
          <a:bodyPr wrap="square" lIns="0" tIns="0" rIns="0" bIns="0" rtlCol="0" anchor="ctr"/>
          <a:lstStyle/>
          <a:p>
            <a:pPr algn="ctr">
              <a:spcBef>
                <a:spcPts val="0"/>
              </a:spcBef>
              <a:spcAft>
                <a:spcPts val="0"/>
              </a:spcAft>
            </a:pPr>
            <a:r>
              <a:rPr sz="1400" b="1" i="0">
                <a:solidFill>
                  <a:srgbClr val="262626"/>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13</a:t>
            </a:fld>
            <a:endParaRPr lang="en-US" sz="1400" b="1">
              <a:solidFill>
                <a:srgbClr val="595959"/>
              </a:solidFill>
              <a:latin typeface="IBM Plex Sans"/>
            </a:endParaRPr>
          </a:p>
        </p:txBody>
      </p:sp>
      <p:sp>
        <p:nvSpPr>
          <p:cNvPr id="15" name="Chart title"/>
          <p:cNvSpPr txBox="1"/>
          <p:nvPr/>
        </p:nvSpPr>
        <p:spPr>
          <a:xfrm>
            <a:off x="548640" y="1719072"/>
            <a:ext cx="4206240" cy="329184"/>
          </a:xfrm>
          <a:prstGeom prst="rect">
            <a:avLst/>
          </a:prstGeom>
          <a:noFill/>
          <a:scene3d>
            <a:camera prst="orthographicFront"/>
            <a:lightRig rig="threePt" dir="t"/>
          </a:scene3d>
          <a:sp3d>
            <a:bevelT w="152400" h="50800" prst="softRound"/>
          </a:sp3d>
        </p:spPr>
        <p:txBody>
          <a:bodyPr wrap="square" lIns="0" tIns="0" rIns="0" bIns="0" anchor="t"/>
          <a:lstStyle/>
          <a:p>
            <a:pPr algn="l">
              <a:spcBef>
                <a:spcPts val="0"/>
              </a:spcBef>
              <a:spcAft>
                <a:spcPts val="0"/>
              </a:spcAft>
            </a:pPr>
            <a:r>
              <a:rPr sz="1700" b="1" i="0">
                <a:solidFill>
                  <a:srgbClr val="00B050"/>
                </a:solidFill>
                <a:latin typeface="IBM Plex Sans"/>
              </a:rPr>
              <a:t>Sahara Group People</a:t>
            </a:r>
          </a:p>
        </p:txBody>
      </p:sp>
      <p:graphicFrame>
        <p:nvGraphicFramePr>
          <p:cNvPr id="16" name="Chart People"/>
          <p:cNvGraphicFramePr>
            <a:graphicFrameLocks noGrp="1"/>
          </p:cNvGraphicFramePr>
          <p:nvPr>
            <p:extLst>
              <p:ext uri="{D42A27DB-BD31-4B8C-83A1-F6EECF244321}">
                <p14:modId xmlns:p14="http://schemas.microsoft.com/office/powerpoint/2010/main" val="2844347840"/>
              </p:ext>
            </p:extLst>
          </p:nvPr>
        </p:nvGraphicFramePr>
        <p:xfrm>
          <a:off x="548640" y="2029968"/>
          <a:ext cx="4206240" cy="2377440"/>
        </p:xfrm>
        <a:graphic>
          <a:graphicData uri="http://schemas.openxmlformats.org/drawingml/2006/chart">
            <c:chart xmlns:c="http://schemas.openxmlformats.org/drawingml/2006/chart" xmlns:r="http://schemas.openxmlformats.org/officeDocument/2006/relationships" r:id="rId12"/>
          </a:graphicData>
        </a:graphic>
      </p:graphicFrame>
      <p:sp>
        <p:nvSpPr>
          <p:cNvPr id="17" name="Stat 42+"/>
          <p:cNvSpPr/>
          <p:nvPr/>
        </p:nvSpPr>
        <p:spPr>
          <a:xfrm>
            <a:off x="548640" y="4480560"/>
            <a:ext cx="2057400" cy="1005840"/>
          </a:xfrm>
          <a:prstGeom prst="roundRect">
            <a:avLst>
              <a:gd name="adj" fmla="val 6000"/>
            </a:avLst>
          </a:prstGeom>
          <a:solidFill>
            <a:srgbClr val="FEF5D6"/>
          </a:solidFill>
          <a:ln>
            <a:noFill/>
          </a:ln>
          <a:effectLst/>
          <a:scene3d>
            <a:camera prst="orthographicFront"/>
            <a:lightRig rig="threePt" dir="t"/>
          </a:scene3d>
          <a:sp3d>
            <a:bevelT w="152400" h="50800" prst="softRound"/>
          </a:sp3d>
        </p:spPr>
        <p:txBody>
          <a:bodyPr wrap="square" lIns="182880" tIns="54864" rIns="182880" bIns="54864" rtlCol="0" anchor="ctr"/>
          <a:lstStyle/>
          <a:p>
            <a:pPr algn="l">
              <a:spcBef>
                <a:spcPts val="0"/>
              </a:spcBef>
              <a:spcAft>
                <a:spcPts val="200"/>
              </a:spcAft>
            </a:pPr>
            <a:r>
              <a:rPr sz="2800" b="1" i="0">
                <a:solidFill>
                  <a:srgbClr val="911D1F"/>
                </a:solidFill>
                <a:latin typeface="IBM Plex Sans"/>
              </a:rPr>
              <a:t>42+</a:t>
            </a:r>
          </a:p>
          <a:p>
            <a:pPr algn="l">
              <a:spcBef>
                <a:spcPts val="0"/>
              </a:spcBef>
              <a:spcAft>
                <a:spcPts val="0"/>
              </a:spcAft>
            </a:pPr>
            <a:r>
              <a:rPr sz="1500" b="0" i="0">
                <a:solidFill>
                  <a:srgbClr val="404040"/>
                </a:solidFill>
                <a:latin typeface="IBM Plex Sans"/>
              </a:rPr>
              <a:t>countries</a:t>
            </a:r>
          </a:p>
        </p:txBody>
      </p:sp>
      <p:sp>
        <p:nvSpPr>
          <p:cNvPr id="18" name="Stat 50+"/>
          <p:cNvSpPr/>
          <p:nvPr/>
        </p:nvSpPr>
        <p:spPr>
          <a:xfrm>
            <a:off x="2697480" y="4480560"/>
            <a:ext cx="2057400" cy="1005840"/>
          </a:xfrm>
          <a:prstGeom prst="roundRect">
            <a:avLst>
              <a:gd name="adj" fmla="val 6000"/>
            </a:avLst>
          </a:prstGeom>
          <a:solidFill>
            <a:srgbClr val="FEF5D6"/>
          </a:solidFill>
          <a:ln>
            <a:noFill/>
          </a:ln>
          <a:effectLst/>
          <a:scene3d>
            <a:camera prst="orthographicFront"/>
            <a:lightRig rig="threePt" dir="t"/>
          </a:scene3d>
          <a:sp3d>
            <a:bevelT w="152400" h="50800" prst="softRound"/>
          </a:sp3d>
        </p:spPr>
        <p:txBody>
          <a:bodyPr wrap="square" lIns="182880" tIns="54864" rIns="182880" bIns="54864" rtlCol="0" anchor="ctr"/>
          <a:lstStyle/>
          <a:p>
            <a:pPr algn="l">
              <a:spcBef>
                <a:spcPts val="0"/>
              </a:spcBef>
              <a:spcAft>
                <a:spcPts val="200"/>
              </a:spcAft>
            </a:pPr>
            <a:r>
              <a:rPr sz="2800" b="1" i="0">
                <a:solidFill>
                  <a:srgbClr val="911D1F"/>
                </a:solidFill>
                <a:latin typeface="IBM Plex Sans"/>
              </a:rPr>
              <a:t>50+</a:t>
            </a:r>
          </a:p>
          <a:p>
            <a:pPr algn="l">
              <a:spcBef>
                <a:spcPts val="0"/>
              </a:spcBef>
              <a:spcAft>
                <a:spcPts val="0"/>
              </a:spcAft>
            </a:pPr>
            <a:r>
              <a:rPr sz="1500" b="0" i="0">
                <a:solidFill>
                  <a:srgbClr val="404040"/>
                </a:solidFill>
                <a:latin typeface="IBM Plex Sans"/>
              </a:rPr>
              <a:t>nationalities</a:t>
            </a:r>
          </a:p>
        </p:txBody>
      </p:sp>
      <p:sp>
        <p:nvSpPr>
          <p:cNvPr id="19" name="Grow 1"/>
          <p:cNvSpPr/>
          <p:nvPr/>
        </p:nvSpPr>
        <p:spPr>
          <a:xfrm>
            <a:off x="4983480" y="1755648"/>
            <a:ext cx="6675120" cy="576072"/>
          </a:xfrm>
          <a:prstGeom prst="roundRect">
            <a:avLst>
              <a:gd name="adj" fmla="val 12000"/>
            </a:avLst>
          </a:prstGeom>
          <a:solidFill>
            <a:srgbClr val="F3F3F3"/>
          </a:solidFill>
          <a:ln>
            <a:noFill/>
          </a:ln>
          <a:effectLst/>
          <a:scene3d>
            <a:camera prst="orthographicFront"/>
            <a:lightRig rig="threePt" dir="t"/>
          </a:scene3d>
          <a:sp3d>
            <a:bevelT w="152400" h="50800" prst="softRound"/>
          </a:sp3d>
        </p:spPr>
        <p:txBody>
          <a:bodyPr wrap="square" lIns="731520" tIns="18288" rIns="137160" bIns="18288" rtlCol="0" anchor="ctr"/>
          <a:lstStyle/>
          <a:p>
            <a:pPr algn="l">
              <a:spcBef>
                <a:spcPts val="0"/>
              </a:spcBef>
              <a:spcAft>
                <a:spcPts val="0"/>
              </a:spcAft>
            </a:pPr>
            <a:r>
              <a:rPr sz="1700" b="1" i="0">
                <a:solidFill>
                  <a:srgbClr val="C00000"/>
                </a:solidFill>
                <a:latin typeface="IBM Plex Sans"/>
              </a:rPr>
              <a:t>Hire for character.  </a:t>
            </a:r>
            <a:r>
              <a:rPr sz="1700" b="0" i="0">
                <a:solidFill>
                  <a:srgbClr val="404040"/>
                </a:solidFill>
                <a:latin typeface="IBM Plex Sans"/>
              </a:rPr>
              <a:t>Skills can be taught. Integrity cannot.</a:t>
            </a:r>
          </a:p>
        </p:txBody>
      </p:sp>
      <p:sp>
        <p:nvSpPr>
          <p:cNvPr id="20" name="Badge FaUserCheck"/>
          <p:cNvSpPr/>
          <p:nvPr/>
        </p:nvSpPr>
        <p:spPr>
          <a:xfrm>
            <a:off x="5074920" y="1819656"/>
            <a:ext cx="448056" cy="448056"/>
          </a:xfrm>
          <a:prstGeom prst="ellipse">
            <a:avLst/>
          </a:prstGeom>
          <a:solidFill>
            <a:srgbClr val="CF1C23"/>
          </a:solidFill>
          <a:ln>
            <a:noFill/>
          </a:ln>
          <a:effectLst/>
          <a:scene3d>
            <a:camera prst="orthographicFront"/>
            <a:lightRig rig="threePt" dir="t"/>
          </a:scene3d>
          <a:sp3d>
            <a:bevelT w="152400" h="50800" prst="softRound"/>
          </a:sp3d>
        </p:spPr>
        <p:txBody>
          <a:bodyPr rtlCol="0" anchor="ctr"/>
          <a:lstStyle/>
          <a:p>
            <a:pPr algn="ctr"/>
            <a:endParaRPr/>
          </a:p>
        </p:txBody>
      </p:sp>
      <p:pic>
        <p:nvPicPr>
          <p:cNvPr id="21" name="Icon FaUserCheck" descr="user check icon"/>
          <p:cNvPicPr>
            <a:picLocks noChangeAspect="1"/>
          </p:cNvPicPr>
          <p:nvPr/>
        </p:nvPicPr>
        <p:blipFill>
          <a:blip r:embed="rId13"/>
          <a:stretch>
            <a:fillRect/>
          </a:stretch>
        </p:blipFill>
        <p:spPr>
          <a:xfrm>
            <a:off x="5182453" y="1927189"/>
            <a:ext cx="232989" cy="232989"/>
          </a:xfrm>
          <a:prstGeom prst="rect">
            <a:avLst/>
          </a:prstGeom>
          <a:scene3d>
            <a:camera prst="orthographicFront"/>
            <a:lightRig rig="threePt" dir="t"/>
          </a:scene3d>
          <a:sp3d>
            <a:bevelT w="152400" h="50800" prst="softRound"/>
          </a:sp3d>
        </p:spPr>
      </p:pic>
      <p:sp>
        <p:nvSpPr>
          <p:cNvPr id="22" name="Grow 2"/>
          <p:cNvSpPr/>
          <p:nvPr/>
        </p:nvSpPr>
        <p:spPr>
          <a:xfrm>
            <a:off x="4983480" y="2395728"/>
            <a:ext cx="6675120" cy="576072"/>
          </a:xfrm>
          <a:prstGeom prst="roundRect">
            <a:avLst>
              <a:gd name="adj" fmla="val 12000"/>
            </a:avLst>
          </a:prstGeom>
          <a:solidFill>
            <a:srgbClr val="F3F3F3"/>
          </a:solidFill>
          <a:ln>
            <a:noFill/>
          </a:ln>
          <a:effectLst/>
          <a:scene3d>
            <a:camera prst="orthographicFront"/>
            <a:lightRig rig="threePt" dir="t"/>
          </a:scene3d>
          <a:sp3d>
            <a:bevelT w="152400" h="50800" prst="softRound"/>
          </a:sp3d>
        </p:spPr>
        <p:txBody>
          <a:bodyPr wrap="square" lIns="731520" tIns="18288" rIns="137160" bIns="18288" rtlCol="0" anchor="ctr"/>
          <a:lstStyle/>
          <a:p>
            <a:pPr algn="l">
              <a:spcBef>
                <a:spcPts val="0"/>
              </a:spcBef>
              <a:spcAft>
                <a:spcPts val="0"/>
              </a:spcAft>
            </a:pPr>
            <a:r>
              <a:rPr sz="1700" b="1" i="0">
                <a:solidFill>
                  <a:srgbClr val="C00000"/>
                </a:solidFill>
                <a:latin typeface="IBM Plex Sans"/>
              </a:rPr>
              <a:t>Train to global standards.  </a:t>
            </a:r>
            <a:r>
              <a:rPr sz="1700" b="0" i="0">
                <a:solidFill>
                  <a:srgbClr val="404040"/>
                </a:solidFill>
                <a:latin typeface="IBM Plex Sans"/>
              </a:rPr>
              <a:t>Capacity building in line with global standards.</a:t>
            </a:r>
          </a:p>
        </p:txBody>
      </p:sp>
      <p:sp>
        <p:nvSpPr>
          <p:cNvPr id="23" name="Badge FaGraduationCap"/>
          <p:cNvSpPr/>
          <p:nvPr/>
        </p:nvSpPr>
        <p:spPr>
          <a:xfrm>
            <a:off x="5074920" y="2459736"/>
            <a:ext cx="448056" cy="448056"/>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24" name="Icon FaGraduationCap" descr="graduation cap icon"/>
          <p:cNvPicPr>
            <a:picLocks noChangeAspect="1"/>
          </p:cNvPicPr>
          <p:nvPr/>
        </p:nvPicPr>
        <p:blipFill>
          <a:blip r:embed="rId14"/>
          <a:stretch>
            <a:fillRect/>
          </a:stretch>
        </p:blipFill>
        <p:spPr>
          <a:xfrm>
            <a:off x="5182453" y="2567269"/>
            <a:ext cx="232989" cy="232989"/>
          </a:xfrm>
          <a:prstGeom prst="rect">
            <a:avLst/>
          </a:prstGeom>
          <a:scene3d>
            <a:camera prst="orthographicFront"/>
            <a:lightRig rig="threePt" dir="t"/>
          </a:scene3d>
          <a:sp3d>
            <a:bevelT w="152400" h="50800" prst="softRound"/>
          </a:sp3d>
        </p:spPr>
      </p:pic>
      <p:sp>
        <p:nvSpPr>
          <p:cNvPr id="25" name="Grow 3"/>
          <p:cNvSpPr/>
          <p:nvPr/>
        </p:nvSpPr>
        <p:spPr>
          <a:xfrm>
            <a:off x="4983480" y="3035808"/>
            <a:ext cx="6675120" cy="576072"/>
          </a:xfrm>
          <a:prstGeom prst="roundRect">
            <a:avLst>
              <a:gd name="adj" fmla="val 12000"/>
            </a:avLst>
          </a:prstGeom>
          <a:solidFill>
            <a:srgbClr val="F3F3F3"/>
          </a:solidFill>
          <a:ln>
            <a:noFill/>
          </a:ln>
          <a:effectLst/>
          <a:scene3d>
            <a:camera prst="orthographicFront"/>
            <a:lightRig rig="threePt" dir="t"/>
          </a:scene3d>
          <a:sp3d>
            <a:bevelT w="152400" h="50800" prst="softRound"/>
          </a:sp3d>
        </p:spPr>
        <p:txBody>
          <a:bodyPr wrap="square" lIns="731520" tIns="18288" rIns="137160" bIns="18288" rtlCol="0" anchor="ctr"/>
          <a:lstStyle/>
          <a:p>
            <a:pPr algn="l">
              <a:spcBef>
                <a:spcPts val="0"/>
              </a:spcBef>
              <a:spcAft>
                <a:spcPts val="0"/>
              </a:spcAft>
            </a:pPr>
            <a:r>
              <a:rPr sz="1700" b="1" i="0">
                <a:solidFill>
                  <a:srgbClr val="C00000"/>
                </a:solidFill>
                <a:latin typeface="IBM Plex Sans"/>
              </a:rPr>
              <a:t>Build a graduate pipeline.  </a:t>
            </a:r>
            <a:r>
              <a:rPr sz="1700" b="0" i="0">
                <a:solidFill>
                  <a:srgbClr val="404040"/>
                </a:solidFill>
                <a:latin typeface="IBM Plex Sans"/>
              </a:rPr>
              <a:t>Our Graduate Management Trainees are already at work.</a:t>
            </a:r>
          </a:p>
        </p:txBody>
      </p:sp>
      <p:sp>
        <p:nvSpPr>
          <p:cNvPr id="26" name="Badge FaUsers"/>
          <p:cNvSpPr/>
          <p:nvPr/>
        </p:nvSpPr>
        <p:spPr>
          <a:xfrm>
            <a:off x="5074920" y="3099815"/>
            <a:ext cx="448056" cy="448056"/>
          </a:xfrm>
          <a:prstGeom prst="ellipse">
            <a:avLst/>
          </a:prstGeom>
          <a:solidFill>
            <a:srgbClr val="911D1F"/>
          </a:solidFill>
          <a:ln>
            <a:noFill/>
          </a:ln>
          <a:effectLst/>
          <a:scene3d>
            <a:camera prst="orthographicFront"/>
            <a:lightRig rig="threePt" dir="t"/>
          </a:scene3d>
          <a:sp3d>
            <a:bevelT w="152400" h="50800" prst="softRound"/>
          </a:sp3d>
        </p:spPr>
        <p:txBody>
          <a:bodyPr rtlCol="0" anchor="ctr"/>
          <a:lstStyle/>
          <a:p>
            <a:pPr algn="ctr"/>
            <a:endParaRPr/>
          </a:p>
        </p:txBody>
      </p:sp>
      <p:pic>
        <p:nvPicPr>
          <p:cNvPr id="27" name="Icon FaUsers" descr="users icon"/>
          <p:cNvPicPr>
            <a:picLocks noChangeAspect="1"/>
          </p:cNvPicPr>
          <p:nvPr/>
        </p:nvPicPr>
        <p:blipFill>
          <a:blip r:embed="rId15"/>
          <a:stretch>
            <a:fillRect/>
          </a:stretch>
        </p:blipFill>
        <p:spPr>
          <a:xfrm>
            <a:off x="5182453" y="3207349"/>
            <a:ext cx="232989" cy="232989"/>
          </a:xfrm>
          <a:prstGeom prst="rect">
            <a:avLst/>
          </a:prstGeom>
          <a:scene3d>
            <a:camera prst="orthographicFront"/>
            <a:lightRig rig="threePt" dir="t"/>
          </a:scene3d>
          <a:sp3d>
            <a:bevelT w="152400" h="50800" prst="softRound"/>
          </a:sp3d>
        </p:spPr>
      </p:pic>
      <p:sp>
        <p:nvSpPr>
          <p:cNvPr id="28" name="Grow 4"/>
          <p:cNvSpPr/>
          <p:nvPr/>
        </p:nvSpPr>
        <p:spPr>
          <a:xfrm>
            <a:off x="4983480" y="3675887"/>
            <a:ext cx="6675120" cy="576072"/>
          </a:xfrm>
          <a:prstGeom prst="roundRect">
            <a:avLst>
              <a:gd name="adj" fmla="val 12000"/>
            </a:avLst>
          </a:prstGeom>
          <a:solidFill>
            <a:srgbClr val="F3F3F3"/>
          </a:solidFill>
          <a:ln>
            <a:noFill/>
          </a:ln>
          <a:effectLst/>
          <a:scene3d>
            <a:camera prst="orthographicFront"/>
            <a:lightRig rig="threePt" dir="t"/>
          </a:scene3d>
          <a:sp3d>
            <a:bevelT w="152400" h="50800" prst="softRound"/>
          </a:sp3d>
        </p:spPr>
        <p:txBody>
          <a:bodyPr wrap="square" lIns="731520" tIns="18288" rIns="137160" bIns="18288" rtlCol="0" anchor="ctr"/>
          <a:lstStyle/>
          <a:p>
            <a:pPr algn="l">
              <a:spcBef>
                <a:spcPts val="0"/>
              </a:spcBef>
              <a:spcAft>
                <a:spcPts val="0"/>
              </a:spcAft>
            </a:pPr>
            <a:r>
              <a:rPr sz="1700" b="1" i="0">
                <a:solidFill>
                  <a:srgbClr val="C00000"/>
                </a:solidFill>
                <a:latin typeface="IBM Plex Sans"/>
              </a:rPr>
              <a:t>Give ownership early.  </a:t>
            </a:r>
            <a:r>
              <a:rPr sz="1700" b="0" i="0">
                <a:solidFill>
                  <a:srgbClr val="404040"/>
                </a:solidFill>
                <a:latin typeface="IBM Plex Sans"/>
              </a:rPr>
              <a:t>Accountability grows leaders faster than titles.</a:t>
            </a:r>
          </a:p>
        </p:txBody>
      </p:sp>
      <p:sp>
        <p:nvSpPr>
          <p:cNvPr id="29" name="Badge FaKey"/>
          <p:cNvSpPr/>
          <p:nvPr/>
        </p:nvSpPr>
        <p:spPr>
          <a:xfrm>
            <a:off x="5074920" y="3739896"/>
            <a:ext cx="448056" cy="448056"/>
          </a:xfrm>
          <a:prstGeom prst="ellipse">
            <a:avLst/>
          </a:prstGeom>
          <a:solidFill>
            <a:srgbClr val="C75F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30" name="Icon FaKey" descr="key icon"/>
          <p:cNvPicPr>
            <a:picLocks noChangeAspect="1"/>
          </p:cNvPicPr>
          <p:nvPr/>
        </p:nvPicPr>
        <p:blipFill>
          <a:blip r:embed="rId16"/>
          <a:stretch>
            <a:fillRect/>
          </a:stretch>
        </p:blipFill>
        <p:spPr>
          <a:xfrm>
            <a:off x="5182453" y="3847429"/>
            <a:ext cx="232989" cy="232989"/>
          </a:xfrm>
          <a:prstGeom prst="rect">
            <a:avLst/>
          </a:prstGeom>
          <a:scene3d>
            <a:camera prst="orthographicFront"/>
            <a:lightRig rig="threePt" dir="t"/>
          </a:scene3d>
          <a:sp3d>
            <a:bevelT w="152400" h="50800" prst="softRound"/>
          </a:sp3d>
        </p:spPr>
      </p:pic>
      <p:sp>
        <p:nvSpPr>
          <p:cNvPr id="31" name="90-Day Test"/>
          <p:cNvSpPr/>
          <p:nvPr/>
        </p:nvSpPr>
        <p:spPr>
          <a:xfrm>
            <a:off x="4983480" y="4370832"/>
            <a:ext cx="6675120" cy="1115568"/>
          </a:xfrm>
          <a:prstGeom prst="roundRect">
            <a:avLst>
              <a:gd name="adj" fmla="val 6000"/>
            </a:avLst>
          </a:prstGeom>
          <a:solidFill>
            <a:srgbClr val="404040"/>
          </a:solidFill>
          <a:ln>
            <a:noFill/>
          </a:ln>
          <a:effectLst/>
          <a:scene3d>
            <a:camera prst="orthographicFront"/>
            <a:lightRig rig="threePt" dir="t"/>
          </a:scene3d>
          <a:sp3d>
            <a:bevelT w="152400" h="50800" prst="softRound"/>
          </a:sp3d>
        </p:spPr>
        <p:txBody>
          <a:bodyPr wrap="square" lIns="960120" rIns="228600" rtlCol="0" anchor="ctr"/>
          <a:lstStyle/>
          <a:p>
            <a:pPr algn="l">
              <a:spcBef>
                <a:spcPts val="0"/>
              </a:spcBef>
              <a:spcAft>
                <a:spcPts val="300"/>
              </a:spcAft>
            </a:pPr>
            <a:r>
              <a:rPr sz="1400" b="1" i="0">
                <a:solidFill>
                  <a:srgbClr val="FFC000"/>
                </a:solidFill>
                <a:latin typeface="IBM Plex Sans"/>
              </a:rPr>
              <a:t>THE 90-DAY TEST</a:t>
            </a:r>
          </a:p>
          <a:p>
            <a:pPr algn="l">
              <a:spcBef>
                <a:spcPts val="0"/>
              </a:spcBef>
              <a:spcAft>
                <a:spcPts val="0"/>
              </a:spcAft>
            </a:pPr>
            <a:r>
              <a:rPr sz="2100" b="1" i="0">
                <a:solidFill>
                  <a:srgbClr val="FFFFFF"/>
                </a:solidFill>
                <a:latin typeface="IBM Plex Sans"/>
              </a:rPr>
              <a:t>Could your organisation run for 90 days without its most important person?</a:t>
            </a:r>
          </a:p>
        </p:txBody>
      </p:sp>
      <p:sp>
        <p:nvSpPr>
          <p:cNvPr id="32" name="Hourglass disc"/>
          <p:cNvSpPr/>
          <p:nvPr/>
        </p:nvSpPr>
        <p:spPr>
          <a:xfrm>
            <a:off x="5120640" y="4645152"/>
            <a:ext cx="594360" cy="594360"/>
          </a:xfrm>
          <a:prstGeom prst="ellipse">
            <a:avLst/>
          </a:prstGeom>
          <a:solidFill>
            <a:srgbClr val="F9C81B"/>
          </a:solidFill>
          <a:ln>
            <a:noFill/>
          </a:ln>
          <a:effectLst/>
          <a:scene3d>
            <a:camera prst="orthographicFront"/>
            <a:lightRig rig="threePt" dir="t"/>
          </a:scene3d>
          <a:sp3d>
            <a:bevelT w="152400" h="50800" prst="softRound"/>
          </a:sp3d>
        </p:spPr>
        <p:txBody>
          <a:bodyPr rtlCol="0" anchor="ctr"/>
          <a:lstStyle/>
          <a:p>
            <a:pPr algn="ctr"/>
            <a:endParaRPr/>
          </a:p>
        </p:txBody>
      </p:sp>
      <p:pic>
        <p:nvPicPr>
          <p:cNvPr id="33" name="Icon FaRegClock" descr="reg clock icon"/>
          <p:cNvPicPr>
            <a:picLocks noChangeAspect="1"/>
          </p:cNvPicPr>
          <p:nvPr/>
        </p:nvPicPr>
        <p:blipFill>
          <a:blip r:embed="rId17"/>
          <a:stretch>
            <a:fillRect/>
          </a:stretch>
        </p:blipFill>
        <p:spPr>
          <a:xfrm>
            <a:off x="5257800" y="4782312"/>
            <a:ext cx="320040" cy="320040"/>
          </a:xfrm>
          <a:prstGeom prst="rect">
            <a:avLst/>
          </a:prstGeom>
          <a:scene3d>
            <a:camera prst="orthographicFront"/>
            <a:lightRig rig="threePt" dir="t"/>
          </a:scene3d>
          <a:sp3d>
            <a:bevelT w="152400" h="50800" prst="softRound"/>
          </a:sp3d>
        </p:spPr>
      </p:pic>
      <p:sp>
        <p:nvSpPr>
          <p:cNvPr id="34"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w="152400" h="50800" prst="softRound"/>
          </a:sp3d>
        </p:spPr>
        <p:txBody>
          <a:bodyPr wrap="square" lIns="868680" tIns="0" rIns="274320" bIns="0" rtlCol="0" anchor="ctr"/>
          <a:lstStyle/>
          <a:p>
            <a:pPr algn="l">
              <a:spcBef>
                <a:spcPts val="0"/>
              </a:spcBef>
              <a:spcAft>
                <a:spcPts val="0"/>
              </a:spcAft>
            </a:pPr>
            <a:r>
              <a:rPr sz="1500" b="1" i="0">
                <a:solidFill>
                  <a:srgbClr val="FFC000"/>
                </a:solidFill>
                <a:latin typeface="IBM Plex Sans"/>
              </a:rPr>
              <a:t>LESSON 05    </a:t>
            </a:r>
            <a:r>
              <a:rPr sz="1800" b="1" i="0">
                <a:solidFill>
                  <a:srgbClr val="FFFFFF"/>
                </a:solidFill>
                <a:latin typeface="IBM Plex Sans"/>
              </a:rPr>
              <a:t>Grow people faster than you grow profit.  Succession is a strategy, not an event.</a:t>
            </a:r>
          </a:p>
        </p:txBody>
      </p:sp>
      <p:sp>
        <p:nvSpPr>
          <p:cNvPr id="35" name="Bar disc"/>
          <p:cNvSpPr/>
          <p:nvPr/>
        </p:nvSpPr>
        <p:spPr>
          <a:xfrm>
            <a:off x="621792" y="5641848"/>
            <a:ext cx="438912" cy="438912"/>
          </a:xfrm>
          <a:prstGeom prst="ellipse">
            <a:avLst/>
          </a:prstGeom>
          <a:solidFill>
            <a:srgbClr val="F9C81B"/>
          </a:solidFill>
          <a:ln>
            <a:noFill/>
          </a:ln>
          <a:effectLst/>
          <a:scene3d>
            <a:camera prst="orthographicFront"/>
            <a:lightRig rig="threePt" dir="t"/>
          </a:scene3d>
          <a:sp3d>
            <a:bevelT w="152400" h="50800" prst="softRound"/>
          </a:sp3d>
        </p:spPr>
        <p:txBody>
          <a:bodyPr rtlCol="0" anchor="ctr"/>
          <a:lstStyle/>
          <a:p>
            <a:pPr algn="ctr"/>
            <a:endParaRPr/>
          </a:p>
        </p:txBody>
      </p:sp>
      <p:pic>
        <p:nvPicPr>
          <p:cNvPr id="36" name="Icon FaUsers" descr="users icon"/>
          <p:cNvPicPr>
            <a:picLocks noChangeAspect="1"/>
          </p:cNvPicPr>
          <p:nvPr/>
        </p:nvPicPr>
        <p:blipFill>
          <a:blip r:embed="rId18"/>
          <a:stretch>
            <a:fillRect/>
          </a:stretch>
        </p:blipFill>
        <p:spPr>
          <a:xfrm>
            <a:off x="718352" y="5738408"/>
            <a:ext cx="245790" cy="245790"/>
          </a:xfrm>
          <a:prstGeom prst="rect">
            <a:avLst/>
          </a:prstGeom>
          <a:scene3d>
            <a:camera prst="orthographicFront"/>
            <a:lightRig rig="threePt" dir="t"/>
          </a:scene3d>
          <a:sp3d>
            <a:bevelT w="152400" h="50800" prst="softRound"/>
          </a:sp3d>
        </p:spPr>
      </p:pic>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75F22"/>
                </a:solidFill>
                <a:latin typeface="IBM Plex Sans"/>
              </a:rPr>
              <a:t>LESSON 06  |  PURPOSE</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Energy Is </a:t>
            </a:r>
            <a:r>
              <a:rPr sz="3400" b="1" i="0">
                <a:solidFill>
                  <a:srgbClr val="FF6600"/>
                </a:solidFill>
                <a:latin typeface="IBM Plex Sans"/>
              </a:rPr>
              <a:t>Economic Security</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C75F22"/>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14</a:t>
            </a:fld>
            <a:endParaRPr lang="en-US" sz="1400" b="1">
              <a:solidFill>
                <a:srgbClr val="595959"/>
              </a:solidFill>
              <a:latin typeface="IBM Plex Sans"/>
            </a:endParaRPr>
          </a:p>
        </p:txBody>
      </p:sp>
      <p:sp>
        <p:nvSpPr>
          <p:cNvPr id="15" name="Stat About half"/>
          <p:cNvSpPr/>
          <p:nvPr/>
        </p:nvSpPr>
        <p:spPr>
          <a:xfrm>
            <a:off x="548640" y="1755648"/>
            <a:ext cx="5486400" cy="1298448"/>
          </a:xfrm>
          <a:prstGeom prst="roundRect">
            <a:avLst>
              <a:gd name="adj" fmla="val 6000"/>
            </a:avLst>
          </a:prstGeom>
          <a:solidFill>
            <a:srgbClr val="FDEEE3"/>
          </a:solidFill>
          <a:ln>
            <a:noFill/>
          </a:ln>
          <a:effectLst/>
          <a:scene3d>
            <a:camera prst="orthographicFront"/>
            <a:lightRig rig="threePt" dir="t"/>
          </a:scene3d>
          <a:sp3d>
            <a:bevelT/>
          </a:sp3d>
        </p:spPr>
        <p:txBody>
          <a:bodyPr wrap="square" lIns="182880" tIns="54864" rIns="182880" bIns="54864" rtlCol="0" anchor="ctr"/>
          <a:lstStyle/>
          <a:p>
            <a:pPr algn="l">
              <a:spcBef>
                <a:spcPts val="0"/>
              </a:spcBef>
              <a:spcAft>
                <a:spcPts val="200"/>
              </a:spcAft>
            </a:pPr>
            <a:r>
              <a:rPr sz="3400" b="1" i="0">
                <a:solidFill>
                  <a:srgbClr val="C00000"/>
                </a:solidFill>
                <a:latin typeface="IBM Plex Sans"/>
              </a:rPr>
              <a:t>About half</a:t>
            </a:r>
          </a:p>
          <a:p>
            <a:pPr algn="l">
              <a:spcBef>
                <a:spcPts val="0"/>
              </a:spcBef>
              <a:spcAft>
                <a:spcPts val="0"/>
              </a:spcAft>
            </a:pPr>
            <a:r>
              <a:rPr sz="1700" b="0" i="0">
                <a:solidFill>
                  <a:srgbClr val="C00000"/>
                </a:solidFill>
                <a:latin typeface="IBM Plex Sans"/>
              </a:rPr>
              <a:t>of Africa’s population still lacks access to reliable power.</a:t>
            </a:r>
          </a:p>
        </p:txBody>
      </p:sp>
      <p:sp>
        <p:nvSpPr>
          <p:cNvPr id="16" name="Stat 300 million"/>
          <p:cNvSpPr/>
          <p:nvPr/>
        </p:nvSpPr>
        <p:spPr>
          <a:xfrm>
            <a:off x="6172200" y="1755648"/>
            <a:ext cx="5486400" cy="1298448"/>
          </a:xfrm>
          <a:prstGeom prst="roundRect">
            <a:avLst>
              <a:gd name="adj" fmla="val 6000"/>
            </a:avLst>
          </a:prstGeom>
          <a:solidFill>
            <a:srgbClr val="E8F4EA"/>
          </a:solidFill>
          <a:ln>
            <a:noFill/>
          </a:ln>
          <a:effectLst/>
          <a:scene3d>
            <a:camera prst="orthographicFront"/>
            <a:lightRig rig="threePt" dir="t"/>
          </a:scene3d>
          <a:sp3d>
            <a:bevelT/>
          </a:sp3d>
        </p:spPr>
        <p:txBody>
          <a:bodyPr wrap="square" lIns="182880" tIns="54864" rIns="182880" bIns="54864" rtlCol="0" anchor="ctr"/>
          <a:lstStyle/>
          <a:p>
            <a:pPr algn="l">
              <a:spcBef>
                <a:spcPts val="0"/>
              </a:spcBef>
              <a:spcAft>
                <a:spcPts val="200"/>
              </a:spcAft>
            </a:pPr>
            <a:r>
              <a:rPr sz="3400" b="1" i="0">
                <a:solidFill>
                  <a:srgbClr val="00B050"/>
                </a:solidFill>
                <a:latin typeface="IBM Plex Sans"/>
              </a:rPr>
              <a:t>300 million</a:t>
            </a:r>
          </a:p>
          <a:p>
            <a:pPr algn="l">
              <a:spcBef>
                <a:spcPts val="0"/>
              </a:spcBef>
              <a:spcAft>
                <a:spcPts val="0"/>
              </a:spcAft>
            </a:pPr>
            <a:r>
              <a:rPr sz="1700" b="0" i="0">
                <a:solidFill>
                  <a:srgbClr val="404040"/>
                </a:solidFill>
                <a:latin typeface="IBM Plex Sans"/>
              </a:rPr>
              <a:t>Africans to gain electricity access by 2030 under Mission 300.</a:t>
            </a:r>
          </a:p>
        </p:txBody>
      </p:sp>
      <p:sp>
        <p:nvSpPr>
          <p:cNvPr id="17" name="Mission 300 quote"/>
          <p:cNvSpPr/>
          <p:nvPr/>
        </p:nvSpPr>
        <p:spPr>
          <a:xfrm>
            <a:off x="548640" y="3172968"/>
            <a:ext cx="11109960" cy="914400"/>
          </a:xfrm>
          <a:prstGeom prst="roundRect">
            <a:avLst>
              <a:gd name="adj" fmla="val 8000"/>
            </a:avLst>
          </a:prstGeom>
          <a:solidFill>
            <a:srgbClr val="404040"/>
          </a:solidFill>
          <a:ln>
            <a:noFill/>
          </a:ln>
          <a:effectLst/>
          <a:scene3d>
            <a:camera prst="orthographicFront"/>
            <a:lightRig rig="threePt" dir="t"/>
          </a:scene3d>
          <a:sp3d>
            <a:bevelT/>
          </a:sp3d>
        </p:spPr>
        <p:txBody>
          <a:bodyPr wrap="square" lIns="320040" tIns="36576" rIns="274320" bIns="36576" rtlCol="0" anchor="ctr"/>
          <a:lstStyle/>
          <a:p>
            <a:pPr algn="l">
              <a:spcBef>
                <a:spcPts val="0"/>
              </a:spcBef>
              <a:spcAft>
                <a:spcPts val="300"/>
              </a:spcAft>
            </a:pPr>
            <a:r>
              <a:rPr sz="2000" b="1" i="0">
                <a:solidFill>
                  <a:srgbClr val="FFFFFF"/>
                </a:solidFill>
                <a:latin typeface="IBM Plex Sans"/>
              </a:rPr>
              <a:t>“Access to reliable electricity is a prerequisite for industrialisation and competitiveness.”</a:t>
            </a:r>
          </a:p>
          <a:p>
            <a:pPr algn="l">
              <a:spcBef>
                <a:spcPts val="0"/>
              </a:spcBef>
              <a:spcAft>
                <a:spcPts val="0"/>
              </a:spcAft>
            </a:pPr>
            <a:r>
              <a:rPr sz="1400" b="0" i="0">
                <a:solidFill>
                  <a:srgbClr val="FFC000"/>
                </a:solidFill>
                <a:latin typeface="IBM Plex Sans"/>
              </a:rPr>
              <a:t>Dr. Kola Adesina, on joining the Mission 300 Private Sector Council, April 2026</a:t>
            </a:r>
          </a:p>
        </p:txBody>
      </p:sp>
      <p:sp>
        <p:nvSpPr>
          <p:cNvPr id="18" name="Foundation label"/>
          <p:cNvSpPr txBox="1"/>
          <p:nvPr/>
        </p:nvSpPr>
        <p:spPr>
          <a:xfrm>
            <a:off x="548640" y="4187952"/>
            <a:ext cx="11109960" cy="292608"/>
          </a:xfrm>
          <a:prstGeom prst="rect">
            <a:avLst/>
          </a:prstGeom>
          <a:noFill/>
          <a:scene3d>
            <a:camera prst="orthographicFront"/>
            <a:lightRig rig="threePt" dir="t"/>
          </a:scene3d>
          <a:sp3d>
            <a:bevelT/>
          </a:sp3d>
        </p:spPr>
        <p:txBody>
          <a:bodyPr wrap="square" lIns="0" tIns="0" rIns="0" bIns="0" anchor="ctr"/>
          <a:lstStyle/>
          <a:p>
            <a:pPr algn="l">
              <a:spcBef>
                <a:spcPts val="0"/>
              </a:spcBef>
              <a:spcAft>
                <a:spcPts val="0"/>
              </a:spcAft>
            </a:pPr>
            <a:r>
              <a:rPr sz="1500" b="1" i="0">
                <a:solidFill>
                  <a:srgbClr val="C75F22"/>
                </a:solidFill>
                <a:latin typeface="IBM Plex Sans"/>
              </a:rPr>
              <a:t>SAHARA GROUP FOUNDATION  |  </a:t>
            </a:r>
            <a:r>
              <a:rPr sz="1500" b="1" i="0">
                <a:solidFill>
                  <a:srgbClr val="C00000"/>
                </a:solidFill>
                <a:latin typeface="IBM Plex Sans"/>
              </a:rPr>
              <a:t>EXTRApreneurship: building sustainable communities beyond the fence line</a:t>
            </a:r>
          </a:p>
        </p:txBody>
      </p:sp>
      <p:sp>
        <p:nvSpPr>
          <p:cNvPr id="19" name="Stat 16"/>
          <p:cNvSpPr/>
          <p:nvPr/>
        </p:nvSpPr>
        <p:spPr>
          <a:xfrm>
            <a:off x="548640" y="4544568"/>
            <a:ext cx="2697480" cy="1042415"/>
          </a:xfrm>
          <a:prstGeom prst="roundRect">
            <a:avLst>
              <a:gd name="adj" fmla="val 6000"/>
            </a:avLst>
          </a:prstGeom>
          <a:solidFill>
            <a:srgbClr val="E8F4EA"/>
          </a:solidFill>
          <a:ln>
            <a:noFill/>
          </a:ln>
          <a:effectLst/>
          <a:scene3d>
            <a:camera prst="orthographicFront"/>
            <a:lightRig rig="threePt" dir="t"/>
          </a:scene3d>
          <a:sp3d>
            <a:bevelT/>
          </a:sp3d>
        </p:spPr>
        <p:txBody>
          <a:bodyPr wrap="square" lIns="182880" tIns="54864" rIns="182880" bIns="54864" rtlCol="0" anchor="ctr"/>
          <a:lstStyle/>
          <a:p>
            <a:pPr algn="ctr">
              <a:spcBef>
                <a:spcPts val="0"/>
              </a:spcBef>
              <a:spcAft>
                <a:spcPts val="200"/>
              </a:spcAft>
            </a:pPr>
            <a:r>
              <a:rPr sz="2800" b="1" i="0">
                <a:solidFill>
                  <a:srgbClr val="00B050"/>
                </a:solidFill>
                <a:latin typeface="IBM Plex Sans"/>
              </a:rPr>
              <a:t>16</a:t>
            </a:r>
          </a:p>
          <a:p>
            <a:pPr algn="ctr">
              <a:spcBef>
                <a:spcPts val="0"/>
              </a:spcBef>
              <a:spcAft>
                <a:spcPts val="0"/>
              </a:spcAft>
            </a:pPr>
            <a:r>
              <a:rPr sz="1500" b="0" i="0">
                <a:solidFill>
                  <a:srgbClr val="404040"/>
                </a:solidFill>
                <a:latin typeface="IBM Plex Sans"/>
              </a:rPr>
              <a:t>Go-Recycling hubs across Lagos, Nov 2025</a:t>
            </a:r>
          </a:p>
        </p:txBody>
      </p:sp>
      <p:sp>
        <p:nvSpPr>
          <p:cNvPr id="20" name="Stat 650+"/>
          <p:cNvSpPr/>
          <p:nvPr/>
        </p:nvSpPr>
        <p:spPr>
          <a:xfrm>
            <a:off x="3355848" y="4544568"/>
            <a:ext cx="2697480" cy="1042415"/>
          </a:xfrm>
          <a:prstGeom prst="roundRect">
            <a:avLst>
              <a:gd name="adj" fmla="val 6000"/>
            </a:avLst>
          </a:prstGeom>
          <a:solidFill>
            <a:srgbClr val="E8F4EA"/>
          </a:solidFill>
          <a:ln>
            <a:noFill/>
          </a:ln>
          <a:effectLst/>
          <a:scene3d>
            <a:camera prst="orthographicFront"/>
            <a:lightRig rig="threePt" dir="t"/>
          </a:scene3d>
          <a:sp3d>
            <a:bevelT/>
          </a:sp3d>
        </p:spPr>
        <p:txBody>
          <a:bodyPr wrap="square" lIns="182880" tIns="54864" rIns="182880" bIns="54864" rtlCol="0" anchor="ctr"/>
          <a:lstStyle/>
          <a:p>
            <a:pPr algn="ctr">
              <a:spcBef>
                <a:spcPts val="0"/>
              </a:spcBef>
              <a:spcAft>
                <a:spcPts val="200"/>
              </a:spcAft>
            </a:pPr>
            <a:r>
              <a:rPr sz="2800" b="1" i="0">
                <a:solidFill>
                  <a:srgbClr val="00B050"/>
                </a:solidFill>
                <a:latin typeface="IBM Plex Sans"/>
              </a:rPr>
              <a:t>650+</a:t>
            </a:r>
          </a:p>
          <a:p>
            <a:pPr algn="ctr">
              <a:spcBef>
                <a:spcPts val="0"/>
              </a:spcBef>
              <a:spcAft>
                <a:spcPts val="0"/>
              </a:spcAft>
            </a:pPr>
            <a:r>
              <a:rPr sz="1500" b="0" i="0">
                <a:solidFill>
                  <a:srgbClr val="404040"/>
                </a:solidFill>
                <a:latin typeface="IBM Plex Sans"/>
              </a:rPr>
              <a:t>tonnes of recyclable waste collected</a:t>
            </a:r>
          </a:p>
        </p:txBody>
      </p:sp>
      <p:sp>
        <p:nvSpPr>
          <p:cNvPr id="21" name="Stat ₦55m+"/>
          <p:cNvSpPr/>
          <p:nvPr/>
        </p:nvSpPr>
        <p:spPr>
          <a:xfrm>
            <a:off x="6163055" y="4544568"/>
            <a:ext cx="2697480" cy="1042415"/>
          </a:xfrm>
          <a:prstGeom prst="roundRect">
            <a:avLst>
              <a:gd name="adj" fmla="val 6000"/>
            </a:avLst>
          </a:prstGeom>
          <a:solidFill>
            <a:srgbClr val="E8F4EA"/>
          </a:solidFill>
          <a:ln>
            <a:noFill/>
          </a:ln>
          <a:effectLst/>
          <a:scene3d>
            <a:camera prst="orthographicFront"/>
            <a:lightRig rig="threePt" dir="t"/>
          </a:scene3d>
          <a:sp3d>
            <a:bevelT/>
          </a:sp3d>
        </p:spPr>
        <p:txBody>
          <a:bodyPr wrap="square" lIns="182880" tIns="54864" rIns="182880" bIns="54864" rtlCol="0" anchor="ctr"/>
          <a:lstStyle/>
          <a:p>
            <a:pPr algn="ctr">
              <a:spcBef>
                <a:spcPts val="0"/>
              </a:spcBef>
              <a:spcAft>
                <a:spcPts val="200"/>
              </a:spcAft>
            </a:pPr>
            <a:r>
              <a:rPr sz="2800" b="1" i="0">
                <a:solidFill>
                  <a:srgbClr val="00B050"/>
                </a:solidFill>
                <a:latin typeface="IBM Plex Sans"/>
              </a:rPr>
              <a:t>₦55m+</a:t>
            </a:r>
          </a:p>
          <a:p>
            <a:pPr algn="ctr">
              <a:spcBef>
                <a:spcPts val="0"/>
              </a:spcBef>
              <a:spcAft>
                <a:spcPts val="0"/>
              </a:spcAft>
            </a:pPr>
            <a:r>
              <a:rPr sz="1500" b="0" i="0">
                <a:solidFill>
                  <a:srgbClr val="404040"/>
                </a:solidFill>
                <a:latin typeface="IBM Plex Sans"/>
              </a:rPr>
              <a:t>paid out to beneficiaries</a:t>
            </a:r>
          </a:p>
        </p:txBody>
      </p:sp>
      <p:sp>
        <p:nvSpPr>
          <p:cNvPr id="22" name="Stat 1,200+"/>
          <p:cNvSpPr/>
          <p:nvPr/>
        </p:nvSpPr>
        <p:spPr>
          <a:xfrm>
            <a:off x="8970263" y="4544568"/>
            <a:ext cx="2697480" cy="1042415"/>
          </a:xfrm>
          <a:prstGeom prst="roundRect">
            <a:avLst>
              <a:gd name="adj" fmla="val 6000"/>
            </a:avLst>
          </a:prstGeom>
          <a:solidFill>
            <a:srgbClr val="E8F4EA"/>
          </a:solidFill>
          <a:ln>
            <a:noFill/>
          </a:ln>
          <a:effectLst/>
          <a:scene3d>
            <a:camera prst="orthographicFront"/>
            <a:lightRig rig="threePt" dir="t"/>
          </a:scene3d>
          <a:sp3d>
            <a:bevelT/>
          </a:sp3d>
        </p:spPr>
        <p:txBody>
          <a:bodyPr wrap="square" lIns="182880" tIns="54864" rIns="182880" bIns="54864" rtlCol="0" anchor="ctr"/>
          <a:lstStyle/>
          <a:p>
            <a:pPr algn="ctr">
              <a:spcBef>
                <a:spcPts val="0"/>
              </a:spcBef>
              <a:spcAft>
                <a:spcPts val="200"/>
              </a:spcAft>
            </a:pPr>
            <a:r>
              <a:rPr sz="2800" b="1" i="0">
                <a:solidFill>
                  <a:srgbClr val="00B050"/>
                </a:solidFill>
                <a:latin typeface="IBM Plex Sans"/>
              </a:rPr>
              <a:t>1,200+</a:t>
            </a:r>
          </a:p>
          <a:p>
            <a:pPr algn="ctr">
              <a:spcBef>
                <a:spcPts val="0"/>
              </a:spcBef>
              <a:spcAft>
                <a:spcPts val="0"/>
              </a:spcAft>
            </a:pPr>
            <a:r>
              <a:rPr sz="1500" b="0" i="0">
                <a:solidFill>
                  <a:srgbClr val="404040"/>
                </a:solidFill>
                <a:latin typeface="IBM Plex Sans"/>
              </a:rPr>
              <a:t>households reached</a:t>
            </a:r>
          </a:p>
        </p:txBody>
      </p:sp>
      <p:sp>
        <p:nvSpPr>
          <p:cNvPr id="23" name="Source"/>
          <p:cNvSpPr txBox="1"/>
          <p:nvPr/>
        </p:nvSpPr>
        <p:spPr>
          <a:xfrm>
            <a:off x="548640" y="5669280"/>
            <a:ext cx="11109960" cy="274320"/>
          </a:xfrm>
          <a:prstGeom prst="rect">
            <a:avLst/>
          </a:prstGeom>
          <a:noFill/>
          <a:scene3d>
            <a:camera prst="orthographicFront"/>
            <a:lightRig rig="threePt" dir="t"/>
          </a:scene3d>
          <a:sp3d>
            <a:bevelT/>
          </a:sp3d>
        </p:spPr>
        <p:txBody>
          <a:bodyPr wrap="square" lIns="0" tIns="0" rIns="0" bIns="0" anchor="t"/>
          <a:lstStyle/>
          <a:p>
            <a:pPr algn="l">
              <a:spcBef>
                <a:spcPts val="0"/>
              </a:spcBef>
              <a:spcAft>
                <a:spcPts val="0"/>
              </a:spcAft>
            </a:pPr>
            <a:r>
              <a:rPr sz="1400" b="0" i="1">
                <a:solidFill>
                  <a:srgbClr val="595959"/>
                </a:solidFill>
                <a:latin typeface="IBM Plex Sans"/>
              </a:rPr>
              <a:t>Sources: World Bank Group; BusinessDay, 17 April 2026; Techeconomy, November 2025</a:t>
            </a:r>
          </a:p>
        </p:txBody>
      </p:sp>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75F22"/>
                </a:solidFill>
                <a:latin typeface="IBM Plex Sans"/>
              </a:rPr>
              <a:t>LESSON 06  |  PURPOSE</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00B050"/>
                </a:solidFill>
                <a:latin typeface="IBM Plex Sans"/>
              </a:rPr>
              <a:t>Sustainability Needs </a:t>
            </a:r>
            <a:r>
              <a:rPr sz="3400" b="1" i="0">
                <a:solidFill>
                  <a:srgbClr val="C00000"/>
                </a:solidFill>
                <a:latin typeface="IBM Plex Sans"/>
              </a:rPr>
              <a:t>Credible Numbers</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C75F22"/>
          </a:solidFill>
          <a:ln>
            <a:noFill/>
          </a:ln>
          <a:effectLst/>
        </p:spPr>
        <p:txBody>
          <a:bodyPr wrap="square" lIns="0" tIns="0" rIns="0" bIns="0" rtlCol="0" anchor="ctr"/>
          <a:lstStyle/>
          <a:p>
            <a:pPr algn="ctr">
              <a:spcBef>
                <a:spcPts val="0"/>
              </a:spcBef>
              <a:spcAft>
                <a:spcPts val="0"/>
              </a:spcAft>
            </a:pPr>
            <a:r>
              <a:rPr sz="1400" b="1" i="0">
                <a:solidFill>
                  <a:srgbClr val="FFFFFF"/>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15</a:t>
            </a:fld>
            <a:endParaRPr lang="en-US" sz="1400" b="1">
              <a:solidFill>
                <a:srgbClr val="595959"/>
              </a:solidFill>
              <a:latin typeface="IBM Plex Sans"/>
            </a:endParaRPr>
          </a:p>
        </p:txBody>
      </p:sp>
      <p:sp>
        <p:nvSpPr>
          <p:cNvPr id="15" name="Net zero ambition"/>
          <p:cNvSpPr/>
          <p:nvPr/>
        </p:nvSpPr>
        <p:spPr>
          <a:xfrm>
            <a:off x="548640" y="1755648"/>
            <a:ext cx="3931920" cy="3200400"/>
          </a:xfrm>
          <a:prstGeom prst="roundRect">
            <a:avLst>
              <a:gd name="adj" fmla="val 5000"/>
            </a:avLst>
          </a:prstGeom>
          <a:solidFill>
            <a:srgbClr val="2E9A3E"/>
          </a:solidFill>
          <a:ln>
            <a:noFill/>
          </a:ln>
          <a:effectLst/>
          <a:scene3d>
            <a:camera prst="orthographicFront"/>
            <a:lightRig rig="threePt" dir="t"/>
          </a:scene3d>
          <a:sp3d>
            <a:bevelT w="152400" h="50800" prst="softRound"/>
          </a:sp3d>
        </p:spPr>
        <p:txBody>
          <a:bodyPr wrap="square" lIns="274320" tIns="91440" rIns="274320" bIns="91440" rtlCol="0" anchor="ctr"/>
          <a:lstStyle/>
          <a:p>
            <a:pPr algn="ctr">
              <a:spcBef>
                <a:spcPts val="0"/>
              </a:spcBef>
              <a:spcAft>
                <a:spcPts val="400"/>
              </a:spcAft>
            </a:pPr>
            <a:r>
              <a:rPr sz="1400" b="1" i="0">
                <a:solidFill>
                  <a:srgbClr val="FFFFFF"/>
                </a:solidFill>
                <a:latin typeface="IBM Plex Sans"/>
              </a:rPr>
              <a:t>OUR AMBITION</a:t>
            </a:r>
          </a:p>
          <a:p>
            <a:pPr algn="ctr">
              <a:spcBef>
                <a:spcPts val="0"/>
              </a:spcBef>
              <a:spcAft>
                <a:spcPts val="0"/>
              </a:spcAft>
            </a:pPr>
            <a:r>
              <a:rPr sz="3800" b="1" i="0">
                <a:solidFill>
                  <a:srgbClr val="FFFFFF"/>
                </a:solidFill>
                <a:latin typeface="IBM Plex Sans"/>
              </a:rPr>
              <a:t>Net ZERO</a:t>
            </a:r>
          </a:p>
          <a:p>
            <a:pPr algn="ctr">
              <a:spcBef>
                <a:spcPts val="0"/>
              </a:spcBef>
              <a:spcAft>
                <a:spcPts val="800"/>
              </a:spcAft>
            </a:pPr>
            <a:r>
              <a:rPr sz="3800" b="1" i="0">
                <a:solidFill>
                  <a:srgbClr val="FFFFFF"/>
                </a:solidFill>
                <a:latin typeface="IBM Plex Sans"/>
              </a:rPr>
              <a:t>By 2060</a:t>
            </a:r>
          </a:p>
          <a:p>
            <a:pPr algn="ctr">
              <a:spcBef>
                <a:spcPts val="0"/>
              </a:spcBef>
              <a:spcAft>
                <a:spcPts val="0"/>
              </a:spcAft>
            </a:pPr>
            <a:r>
              <a:rPr sz="1700" b="0" i="0">
                <a:solidFill>
                  <a:srgbClr val="FFFFFF"/>
                </a:solidFill>
                <a:latin typeface="IBM Plex Sans"/>
              </a:rPr>
              <a:t>Through gas infrastructure, renewable energy integration and lower emissions.</a:t>
            </a:r>
          </a:p>
        </p:txBody>
      </p:sp>
      <p:sp>
        <p:nvSpPr>
          <p:cNvPr id="16" name="ESG Measure"/>
          <p:cNvSpPr/>
          <p:nvPr/>
        </p:nvSpPr>
        <p:spPr>
          <a:xfrm>
            <a:off x="4663440" y="1755648"/>
            <a:ext cx="6995160" cy="987552"/>
          </a:xfrm>
          <a:prstGeom prst="roundRect">
            <a:avLst>
              <a:gd name="adj" fmla="val 8000"/>
            </a:avLst>
          </a:prstGeom>
          <a:solidFill>
            <a:srgbClr val="F3F3F3"/>
          </a:solidFill>
          <a:ln>
            <a:noFill/>
          </a:ln>
          <a:effectLst/>
          <a:scene3d>
            <a:camera prst="orthographicFront"/>
            <a:lightRig rig="threePt" dir="t"/>
          </a:scene3d>
          <a:sp3d>
            <a:bevelT w="152400" h="50800" prst="softRound"/>
          </a:sp3d>
        </p:spPr>
        <p:txBody>
          <a:bodyPr wrap="square" lIns="1051560" tIns="27432" rIns="182880" bIns="27432" rtlCol="0" anchor="ctr"/>
          <a:lstStyle/>
          <a:p>
            <a:pPr algn="l">
              <a:spcBef>
                <a:spcPts val="0"/>
              </a:spcBef>
              <a:spcAft>
                <a:spcPts val="200"/>
              </a:spcAft>
            </a:pPr>
            <a:r>
              <a:rPr sz="2200" b="1" i="0">
                <a:solidFill>
                  <a:srgbClr val="00B050"/>
                </a:solidFill>
                <a:latin typeface="IBM Plex Sans"/>
              </a:rPr>
              <a:t>Measure</a:t>
            </a:r>
          </a:p>
          <a:p>
            <a:pPr algn="l">
              <a:spcBef>
                <a:spcPts val="0"/>
              </a:spcBef>
              <a:spcAft>
                <a:spcPts val="0"/>
              </a:spcAft>
            </a:pPr>
            <a:r>
              <a:rPr sz="1700" b="0" i="0">
                <a:solidFill>
                  <a:srgbClr val="404040"/>
                </a:solidFill>
                <a:latin typeface="IBM Plex Sans"/>
              </a:rPr>
              <a:t>Treat emissions, energy and safety data with the rigour of the ledger.</a:t>
            </a:r>
          </a:p>
        </p:txBody>
      </p:sp>
      <p:sp>
        <p:nvSpPr>
          <p:cNvPr id="17" name="Badge FaMicroscope"/>
          <p:cNvSpPr/>
          <p:nvPr/>
        </p:nvSpPr>
        <p:spPr>
          <a:xfrm>
            <a:off x="4828032" y="1911095"/>
            <a:ext cx="676656" cy="676656"/>
          </a:xfrm>
          <a:prstGeom prst="ellipse">
            <a:avLst/>
          </a:prstGeom>
          <a:solidFill>
            <a:srgbClr val="2E9A3E"/>
          </a:solidFill>
          <a:ln>
            <a:noFill/>
          </a:ln>
          <a:effectLst/>
          <a:scene3d>
            <a:camera prst="orthographicFront"/>
            <a:lightRig rig="threePt" dir="t"/>
          </a:scene3d>
          <a:sp3d>
            <a:bevelT w="152400" h="50800" prst="softRound"/>
          </a:sp3d>
        </p:spPr>
        <p:txBody>
          <a:bodyPr rtlCol="0" anchor="ctr"/>
          <a:lstStyle/>
          <a:p>
            <a:pPr algn="ctr"/>
            <a:endParaRPr/>
          </a:p>
        </p:txBody>
      </p:sp>
      <p:pic>
        <p:nvPicPr>
          <p:cNvPr id="18" name="Icon FaMicroscope" descr="microscope icon"/>
          <p:cNvPicPr>
            <a:picLocks noChangeAspect="1"/>
          </p:cNvPicPr>
          <p:nvPr/>
        </p:nvPicPr>
        <p:blipFill>
          <a:blip r:embed="rId12"/>
          <a:stretch>
            <a:fillRect/>
          </a:stretch>
        </p:blipFill>
        <p:spPr>
          <a:xfrm>
            <a:off x="4990429" y="2073493"/>
            <a:ext cx="351861" cy="351861"/>
          </a:xfrm>
          <a:prstGeom prst="rect">
            <a:avLst/>
          </a:prstGeom>
          <a:scene3d>
            <a:camera prst="orthographicFront"/>
            <a:lightRig rig="threePt" dir="t"/>
          </a:scene3d>
          <a:sp3d>
            <a:bevelT w="152400" h="50800" prst="softRound"/>
          </a:sp3d>
        </p:spPr>
      </p:pic>
      <p:sp>
        <p:nvSpPr>
          <p:cNvPr id="19" name="ESG Report"/>
          <p:cNvSpPr/>
          <p:nvPr/>
        </p:nvSpPr>
        <p:spPr>
          <a:xfrm>
            <a:off x="4663440" y="2843784"/>
            <a:ext cx="6995160" cy="987552"/>
          </a:xfrm>
          <a:prstGeom prst="roundRect">
            <a:avLst>
              <a:gd name="adj" fmla="val 8000"/>
            </a:avLst>
          </a:prstGeom>
          <a:solidFill>
            <a:srgbClr val="F3F3F3"/>
          </a:solidFill>
          <a:ln>
            <a:noFill/>
          </a:ln>
          <a:effectLst/>
          <a:scene3d>
            <a:camera prst="orthographicFront"/>
            <a:lightRig rig="threePt" dir="t"/>
          </a:scene3d>
          <a:sp3d>
            <a:bevelT w="152400" h="50800" prst="softRound"/>
          </a:sp3d>
        </p:spPr>
        <p:txBody>
          <a:bodyPr wrap="square" lIns="1051560" tIns="27432" rIns="182880" bIns="27432" rtlCol="0" anchor="ctr"/>
          <a:lstStyle/>
          <a:p>
            <a:pPr algn="l">
              <a:spcBef>
                <a:spcPts val="0"/>
              </a:spcBef>
              <a:spcAft>
                <a:spcPts val="200"/>
              </a:spcAft>
            </a:pPr>
            <a:r>
              <a:rPr sz="2200" b="1" i="0">
                <a:solidFill>
                  <a:srgbClr val="FF6600"/>
                </a:solidFill>
                <a:latin typeface="IBM Plex Sans"/>
              </a:rPr>
              <a:t>Report</a:t>
            </a:r>
          </a:p>
          <a:p>
            <a:pPr algn="l">
              <a:spcBef>
                <a:spcPts val="0"/>
              </a:spcBef>
              <a:spcAft>
                <a:spcPts val="0"/>
              </a:spcAft>
            </a:pPr>
            <a:r>
              <a:rPr sz="1700" b="0" i="0">
                <a:solidFill>
                  <a:srgbClr val="404040"/>
                </a:solidFill>
                <a:latin typeface="IBM Plex Sans"/>
              </a:rPr>
              <a:t>ISSB standards, IFRS S1 and S2, are now part of the profession’s vocabulary.</a:t>
            </a:r>
          </a:p>
        </p:txBody>
      </p:sp>
      <p:sp>
        <p:nvSpPr>
          <p:cNvPr id="20" name="Badge FaFileAlt"/>
          <p:cNvSpPr/>
          <p:nvPr/>
        </p:nvSpPr>
        <p:spPr>
          <a:xfrm>
            <a:off x="4828032" y="2999232"/>
            <a:ext cx="676656" cy="676656"/>
          </a:xfrm>
          <a:prstGeom prst="ellipse">
            <a:avLst/>
          </a:prstGeom>
          <a:solidFill>
            <a:srgbClr val="DE64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21" name="Icon FaFileAlt" descr="file alt icon"/>
          <p:cNvPicPr>
            <a:picLocks noChangeAspect="1"/>
          </p:cNvPicPr>
          <p:nvPr/>
        </p:nvPicPr>
        <p:blipFill>
          <a:blip r:embed="rId13"/>
          <a:stretch>
            <a:fillRect/>
          </a:stretch>
        </p:blipFill>
        <p:spPr>
          <a:xfrm>
            <a:off x="4990429" y="3161629"/>
            <a:ext cx="351861" cy="351861"/>
          </a:xfrm>
          <a:prstGeom prst="rect">
            <a:avLst/>
          </a:prstGeom>
          <a:scene3d>
            <a:camera prst="orthographicFront"/>
            <a:lightRig rig="threePt" dir="t"/>
          </a:scene3d>
          <a:sp3d>
            <a:bevelT w="152400" h="50800" prst="softRound"/>
          </a:sp3d>
        </p:spPr>
      </p:pic>
      <p:sp>
        <p:nvSpPr>
          <p:cNvPr id="22" name="ESG Assure"/>
          <p:cNvSpPr/>
          <p:nvPr/>
        </p:nvSpPr>
        <p:spPr>
          <a:xfrm>
            <a:off x="4663440" y="3931920"/>
            <a:ext cx="6995160" cy="987552"/>
          </a:xfrm>
          <a:prstGeom prst="roundRect">
            <a:avLst>
              <a:gd name="adj" fmla="val 8000"/>
            </a:avLst>
          </a:prstGeom>
          <a:solidFill>
            <a:srgbClr val="F3F3F3"/>
          </a:solidFill>
          <a:ln>
            <a:noFill/>
          </a:ln>
          <a:effectLst/>
          <a:scene3d>
            <a:camera prst="orthographicFront"/>
            <a:lightRig rig="threePt" dir="t"/>
          </a:scene3d>
          <a:sp3d>
            <a:bevelT w="152400" h="50800" prst="softRound"/>
          </a:sp3d>
        </p:spPr>
        <p:txBody>
          <a:bodyPr wrap="square" lIns="1051560" tIns="27432" rIns="182880" bIns="27432" rtlCol="0" anchor="ctr"/>
          <a:lstStyle/>
          <a:p>
            <a:pPr algn="l">
              <a:spcBef>
                <a:spcPts val="0"/>
              </a:spcBef>
              <a:spcAft>
                <a:spcPts val="200"/>
              </a:spcAft>
            </a:pPr>
            <a:r>
              <a:rPr sz="2200" b="1" i="0">
                <a:solidFill>
                  <a:srgbClr val="C00000"/>
                </a:solidFill>
                <a:latin typeface="IBM Plex Sans"/>
              </a:rPr>
              <a:t>Assure</a:t>
            </a:r>
          </a:p>
          <a:p>
            <a:pPr algn="l">
              <a:spcBef>
                <a:spcPts val="0"/>
              </a:spcBef>
              <a:spcAft>
                <a:spcPts val="0"/>
              </a:spcAft>
            </a:pPr>
            <a:r>
              <a:rPr sz="1700" b="0" i="0">
                <a:solidFill>
                  <a:srgbClr val="404040"/>
                </a:solidFill>
                <a:latin typeface="IBM Plex Sans"/>
              </a:rPr>
              <a:t>Independent assurance turns a claim into trust.</a:t>
            </a:r>
          </a:p>
        </p:txBody>
      </p:sp>
      <p:sp>
        <p:nvSpPr>
          <p:cNvPr id="23" name="Badge FaStamp"/>
          <p:cNvSpPr/>
          <p:nvPr/>
        </p:nvSpPr>
        <p:spPr>
          <a:xfrm>
            <a:off x="4828032" y="4087368"/>
            <a:ext cx="676656" cy="676656"/>
          </a:xfrm>
          <a:prstGeom prst="ellipse">
            <a:avLst/>
          </a:prstGeom>
          <a:solidFill>
            <a:srgbClr val="911D1F"/>
          </a:solidFill>
          <a:ln>
            <a:noFill/>
          </a:ln>
          <a:effectLst/>
          <a:scene3d>
            <a:camera prst="orthographicFront"/>
            <a:lightRig rig="threePt" dir="t"/>
          </a:scene3d>
          <a:sp3d>
            <a:bevelT w="152400" h="50800" prst="softRound"/>
          </a:sp3d>
        </p:spPr>
        <p:txBody>
          <a:bodyPr rtlCol="0" anchor="ctr"/>
          <a:lstStyle/>
          <a:p>
            <a:pPr algn="ctr"/>
            <a:endParaRPr/>
          </a:p>
        </p:txBody>
      </p:sp>
      <p:pic>
        <p:nvPicPr>
          <p:cNvPr id="24" name="Icon FaStamp" descr="stamp icon"/>
          <p:cNvPicPr>
            <a:picLocks noChangeAspect="1"/>
          </p:cNvPicPr>
          <p:nvPr/>
        </p:nvPicPr>
        <p:blipFill>
          <a:blip r:embed="rId14"/>
          <a:stretch>
            <a:fillRect/>
          </a:stretch>
        </p:blipFill>
        <p:spPr>
          <a:xfrm>
            <a:off x="4990429" y="4249765"/>
            <a:ext cx="351861" cy="351861"/>
          </a:xfrm>
          <a:prstGeom prst="rect">
            <a:avLst/>
          </a:prstGeom>
          <a:scene3d>
            <a:camera prst="orthographicFront"/>
            <a:lightRig rig="threePt" dir="t"/>
          </a:scene3d>
          <a:sp3d>
            <a:bevelT w="152400" h="50800" prst="softRound"/>
          </a:sp3d>
        </p:spPr>
      </p:pic>
      <p:sp>
        <p:nvSpPr>
          <p:cNvPr id="25" name="ESG line"/>
          <p:cNvSpPr txBox="1"/>
          <p:nvPr/>
        </p:nvSpPr>
        <p:spPr>
          <a:xfrm>
            <a:off x="548640" y="5029200"/>
            <a:ext cx="11109960" cy="457200"/>
          </a:xfrm>
          <a:prstGeom prst="rect">
            <a:avLst/>
          </a:prstGeom>
          <a:noFill/>
          <a:scene3d>
            <a:camera prst="orthographicFront"/>
            <a:lightRig rig="threePt" dir="t"/>
          </a:scene3d>
          <a:sp3d>
            <a:bevelT w="152400" h="50800" prst="softRound"/>
          </a:sp3d>
        </p:spPr>
        <p:txBody>
          <a:bodyPr wrap="square" lIns="0" tIns="0" rIns="0" bIns="0" anchor="ctr"/>
          <a:lstStyle/>
          <a:p>
            <a:pPr algn="ctr">
              <a:spcBef>
                <a:spcPts val="0"/>
              </a:spcBef>
              <a:spcAft>
                <a:spcPts val="0"/>
              </a:spcAft>
            </a:pPr>
            <a:r>
              <a:rPr sz="2400" b="1" i="0">
                <a:solidFill>
                  <a:srgbClr val="C00000"/>
                </a:solidFill>
                <a:latin typeface="IBM Plex Sans"/>
              </a:rPr>
              <a:t>No credible sustainability story without credible numbers.</a:t>
            </a:r>
          </a:p>
        </p:txBody>
      </p:sp>
      <p:sp>
        <p:nvSpPr>
          <p:cNvPr id="26"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w="152400" h="50800" prst="softRound"/>
          </a:sp3d>
        </p:spPr>
        <p:txBody>
          <a:bodyPr wrap="square" lIns="868680" tIns="0" rIns="274320" bIns="0" rtlCol="0" anchor="ctr"/>
          <a:lstStyle/>
          <a:p>
            <a:pPr algn="l">
              <a:spcBef>
                <a:spcPts val="0"/>
              </a:spcBef>
              <a:spcAft>
                <a:spcPts val="0"/>
              </a:spcAft>
            </a:pPr>
            <a:r>
              <a:rPr sz="1500" b="1" i="0">
                <a:solidFill>
                  <a:srgbClr val="FFC000"/>
                </a:solidFill>
                <a:latin typeface="IBM Plex Sans"/>
              </a:rPr>
              <a:t>LESSON 06    </a:t>
            </a:r>
            <a:r>
              <a:rPr sz="1900" b="1" i="0">
                <a:solidFill>
                  <a:srgbClr val="FFFFFF"/>
                </a:solidFill>
                <a:latin typeface="IBM Plex Sans"/>
              </a:rPr>
              <a:t>Serve beyond the balance sheet.</a:t>
            </a:r>
          </a:p>
        </p:txBody>
      </p:sp>
      <p:sp>
        <p:nvSpPr>
          <p:cNvPr id="27" name="Bar disc"/>
          <p:cNvSpPr/>
          <p:nvPr/>
        </p:nvSpPr>
        <p:spPr>
          <a:xfrm>
            <a:off x="621792" y="5641848"/>
            <a:ext cx="438912" cy="438912"/>
          </a:xfrm>
          <a:prstGeom prst="ellipse">
            <a:avLst/>
          </a:prstGeom>
          <a:solidFill>
            <a:srgbClr val="C75F22"/>
          </a:solidFill>
          <a:ln>
            <a:noFill/>
          </a:ln>
          <a:effectLst/>
          <a:scene3d>
            <a:camera prst="orthographicFront"/>
            <a:lightRig rig="threePt" dir="t"/>
          </a:scene3d>
          <a:sp3d>
            <a:bevelT w="152400" h="50800" prst="softRound"/>
          </a:sp3d>
        </p:spPr>
        <p:txBody>
          <a:bodyPr rtlCol="0" anchor="ctr"/>
          <a:lstStyle/>
          <a:p>
            <a:pPr algn="ctr"/>
            <a:endParaRPr/>
          </a:p>
        </p:txBody>
      </p:sp>
      <p:pic>
        <p:nvPicPr>
          <p:cNvPr id="28" name="Icon FaGlobeAfrica" descr="globe africa icon"/>
          <p:cNvPicPr>
            <a:picLocks noChangeAspect="1"/>
          </p:cNvPicPr>
          <p:nvPr/>
        </p:nvPicPr>
        <p:blipFill>
          <a:blip r:embed="rId15"/>
          <a:stretch>
            <a:fillRect/>
          </a:stretch>
        </p:blipFill>
        <p:spPr>
          <a:xfrm>
            <a:off x="718352" y="5738408"/>
            <a:ext cx="245790" cy="245790"/>
          </a:xfrm>
          <a:prstGeom prst="rect">
            <a:avLst/>
          </a:prstGeom>
          <a:scene3d>
            <a:camera prst="orthographicFront"/>
            <a:lightRig rig="threePt" dir="t"/>
          </a:scene3d>
          <a:sp3d>
            <a:bevelT w="152400" h="50800" prst="softRound"/>
          </a:sp3d>
        </p:spPr>
      </p:pic>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BRINGING IT TOGETHER</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The Institutional </a:t>
            </a:r>
            <a:r>
              <a:rPr sz="3400" b="1" i="0">
                <a:solidFill>
                  <a:srgbClr val="FF6600"/>
                </a:solidFill>
                <a:latin typeface="IBM Plex Sans"/>
              </a:rPr>
              <a:t>Balance Sheet</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16</a:t>
            </a:fld>
            <a:endParaRPr lang="en-US" sz="1400" b="1">
              <a:solidFill>
                <a:srgbClr val="595959"/>
              </a:solidFill>
              <a:latin typeface="IBM Plex Sans"/>
            </a:endParaRPr>
          </a:p>
        </p:txBody>
      </p:sp>
      <p:sp>
        <p:nvSpPr>
          <p:cNvPr id="15" name="Header ASSETS"/>
          <p:cNvSpPr/>
          <p:nvPr/>
        </p:nvSpPr>
        <p:spPr>
          <a:xfrm>
            <a:off x="548640" y="1755648"/>
            <a:ext cx="3611880" cy="548640"/>
          </a:xfrm>
          <a:prstGeom prst="rect">
            <a:avLst/>
          </a:prstGeom>
          <a:solidFill>
            <a:srgbClr val="2E9A3E"/>
          </a:solidFill>
          <a:ln>
            <a:noFill/>
          </a:ln>
          <a:effectLst/>
          <a:scene3d>
            <a:camera prst="orthographicFront"/>
            <a:lightRig rig="threePt" dir="t"/>
          </a:scene3d>
          <a:sp3d>
            <a:bevelT w="152400" h="50800" prst="softRound"/>
          </a:sp3d>
        </p:spPr>
        <p:txBody>
          <a:bodyPr wrap="square" lIns="201168" tIns="0" bIns="0" rtlCol="0" anchor="ctr"/>
          <a:lstStyle/>
          <a:p>
            <a:pPr algn="l">
              <a:spcBef>
                <a:spcPts val="0"/>
              </a:spcBef>
              <a:spcAft>
                <a:spcPts val="0"/>
              </a:spcAft>
            </a:pPr>
            <a:r>
              <a:rPr sz="2000" b="1" i="0">
                <a:solidFill>
                  <a:srgbClr val="FFFFFF"/>
                </a:solidFill>
                <a:latin typeface="IBM Plex Sans"/>
              </a:rPr>
              <a:t>ASSETS   </a:t>
            </a:r>
            <a:r>
              <a:rPr sz="1500" b="0" i="1">
                <a:solidFill>
                  <a:srgbClr val="FFFFFF"/>
                </a:solidFill>
                <a:latin typeface="IBM Plex Sans"/>
              </a:rPr>
              <a:t>what we build</a:t>
            </a:r>
          </a:p>
        </p:txBody>
      </p:sp>
      <p:sp>
        <p:nvSpPr>
          <p:cNvPr id="16" name="Body ASSETS"/>
          <p:cNvSpPr/>
          <p:nvPr/>
        </p:nvSpPr>
        <p:spPr>
          <a:xfrm>
            <a:off x="548640" y="2304288"/>
            <a:ext cx="3611880" cy="2240280"/>
          </a:xfrm>
          <a:prstGeom prst="rect">
            <a:avLst/>
          </a:prstGeom>
          <a:solidFill>
            <a:srgbClr val="E8F4EA"/>
          </a:solidFill>
          <a:ln>
            <a:noFill/>
          </a:ln>
          <a:effectLst/>
          <a:scene3d>
            <a:camera prst="orthographicFront"/>
            <a:lightRig rig="threePt" dir="t"/>
          </a:scene3d>
          <a:sp3d>
            <a:bevelT w="152400" h="50800" prst="softRound"/>
          </a:sp3d>
        </p:spPr>
        <p:txBody>
          <a:bodyPr wrap="square" lIns="201168" tIns="73152" rIns="164592" bIns="73152" rtlCol="0" anchor="ctr"/>
          <a:lstStyle/>
          <a:p>
            <a:pPr algn="l">
              <a:spcBef>
                <a:spcPts val="0"/>
              </a:spcBef>
              <a:spcAft>
                <a:spcPts val="700"/>
              </a:spcAft>
            </a:pPr>
            <a:r>
              <a:rPr sz="1700" b="1" i="0">
                <a:solidFill>
                  <a:srgbClr val="00B050"/>
                </a:solidFill>
                <a:latin typeface="IBM Plex Sans"/>
              </a:rPr>
              <a:t>Trust</a:t>
            </a:r>
            <a:r>
              <a:rPr sz="1700" b="0" i="0">
                <a:solidFill>
                  <a:srgbClr val="404040"/>
                </a:solidFill>
                <a:latin typeface="IBM Plex Sans"/>
              </a:rPr>
              <a:t>: earned slowly, lost quickly</a:t>
            </a:r>
          </a:p>
          <a:p>
            <a:pPr algn="l">
              <a:spcBef>
                <a:spcPts val="0"/>
              </a:spcBef>
              <a:spcAft>
                <a:spcPts val="700"/>
              </a:spcAft>
            </a:pPr>
            <a:r>
              <a:rPr sz="1700" b="1" i="0">
                <a:solidFill>
                  <a:srgbClr val="00B050"/>
                </a:solidFill>
                <a:latin typeface="IBM Plex Sans"/>
              </a:rPr>
              <a:t>Systems</a:t>
            </a:r>
            <a:r>
              <a:rPr sz="1700" b="0" i="0">
                <a:solidFill>
                  <a:srgbClr val="404040"/>
                </a:solidFill>
                <a:latin typeface="IBM Plex Sans"/>
              </a:rPr>
              <a:t> that work without heroes</a:t>
            </a:r>
          </a:p>
          <a:p>
            <a:pPr algn="l">
              <a:spcBef>
                <a:spcPts val="0"/>
              </a:spcBef>
              <a:spcAft>
                <a:spcPts val="700"/>
              </a:spcAft>
            </a:pPr>
            <a:r>
              <a:rPr sz="1700" b="1" i="0">
                <a:solidFill>
                  <a:srgbClr val="00B050"/>
                </a:solidFill>
                <a:latin typeface="IBM Plex Sans"/>
              </a:rPr>
              <a:t>People</a:t>
            </a:r>
            <a:r>
              <a:rPr sz="1700" b="0" i="0">
                <a:solidFill>
                  <a:srgbClr val="404040"/>
                </a:solidFill>
                <a:latin typeface="IBM Plex Sans"/>
              </a:rPr>
              <a:t> who can lead without us</a:t>
            </a:r>
          </a:p>
          <a:p>
            <a:pPr algn="l">
              <a:spcBef>
                <a:spcPts val="0"/>
              </a:spcBef>
              <a:spcAft>
                <a:spcPts val="700"/>
              </a:spcAft>
            </a:pPr>
            <a:r>
              <a:rPr sz="1700" b="1" i="0">
                <a:solidFill>
                  <a:srgbClr val="00B050"/>
                </a:solidFill>
                <a:latin typeface="IBM Plex Sans"/>
              </a:rPr>
              <a:t>Reputation</a:t>
            </a:r>
            <a:r>
              <a:rPr sz="1700" b="0" i="0">
                <a:solidFill>
                  <a:srgbClr val="404040"/>
                </a:solidFill>
                <a:latin typeface="IBM Plex Sans"/>
              </a:rPr>
              <a:t>: the market’s memory of our promises</a:t>
            </a:r>
          </a:p>
        </p:txBody>
      </p:sp>
      <p:sp>
        <p:nvSpPr>
          <p:cNvPr id="17" name="Header LIABILITIES"/>
          <p:cNvSpPr/>
          <p:nvPr/>
        </p:nvSpPr>
        <p:spPr>
          <a:xfrm>
            <a:off x="4297679" y="1755648"/>
            <a:ext cx="3611880" cy="548640"/>
          </a:xfrm>
          <a:prstGeom prst="rect">
            <a:avLst/>
          </a:prstGeom>
          <a:solidFill>
            <a:srgbClr val="CF1C23"/>
          </a:solidFill>
          <a:ln>
            <a:noFill/>
          </a:ln>
          <a:effectLst/>
          <a:scene3d>
            <a:camera prst="orthographicFront"/>
            <a:lightRig rig="threePt" dir="t"/>
          </a:scene3d>
          <a:sp3d>
            <a:bevelT w="152400" h="50800" prst="softRound"/>
          </a:sp3d>
        </p:spPr>
        <p:txBody>
          <a:bodyPr wrap="square" lIns="201168" tIns="0" bIns="0" rtlCol="0" anchor="ctr"/>
          <a:lstStyle/>
          <a:p>
            <a:pPr algn="l">
              <a:spcBef>
                <a:spcPts val="0"/>
              </a:spcBef>
              <a:spcAft>
                <a:spcPts val="0"/>
              </a:spcAft>
            </a:pPr>
            <a:r>
              <a:rPr sz="2000" b="1" i="0">
                <a:solidFill>
                  <a:srgbClr val="FFFFFF"/>
                </a:solidFill>
                <a:latin typeface="IBM Plex Sans"/>
              </a:rPr>
              <a:t>LIABILITIES   </a:t>
            </a:r>
            <a:r>
              <a:rPr sz="1500" b="0" i="1">
                <a:solidFill>
                  <a:srgbClr val="FFFFFF"/>
                </a:solidFill>
                <a:latin typeface="IBM Plex Sans"/>
              </a:rPr>
              <a:t>what we reduce</a:t>
            </a:r>
          </a:p>
        </p:txBody>
      </p:sp>
      <p:sp>
        <p:nvSpPr>
          <p:cNvPr id="18" name="Body LIABILITIES"/>
          <p:cNvSpPr/>
          <p:nvPr/>
        </p:nvSpPr>
        <p:spPr>
          <a:xfrm>
            <a:off x="4297679" y="2304288"/>
            <a:ext cx="3611880" cy="2240280"/>
          </a:xfrm>
          <a:prstGeom prst="rect">
            <a:avLst/>
          </a:prstGeom>
          <a:solidFill>
            <a:srgbClr val="FBE9EA"/>
          </a:solidFill>
          <a:ln>
            <a:noFill/>
          </a:ln>
          <a:effectLst/>
          <a:scene3d>
            <a:camera prst="orthographicFront"/>
            <a:lightRig rig="threePt" dir="t"/>
          </a:scene3d>
          <a:sp3d>
            <a:bevelT w="152400" h="50800" prst="softRound"/>
          </a:sp3d>
        </p:spPr>
        <p:txBody>
          <a:bodyPr wrap="square" lIns="201168" tIns="73152" rIns="164592" bIns="73152" rtlCol="0" anchor="ctr"/>
          <a:lstStyle/>
          <a:p>
            <a:pPr algn="l">
              <a:spcBef>
                <a:spcPts val="0"/>
              </a:spcBef>
              <a:spcAft>
                <a:spcPts val="900"/>
              </a:spcAft>
            </a:pPr>
            <a:r>
              <a:rPr sz="1800" b="1" i="0">
                <a:solidFill>
                  <a:srgbClr val="C00000"/>
                </a:solidFill>
                <a:latin typeface="IBM Plex Sans"/>
              </a:rPr>
              <a:t>Key-person dependence</a:t>
            </a:r>
          </a:p>
          <a:p>
            <a:pPr algn="l">
              <a:spcBef>
                <a:spcPts val="0"/>
              </a:spcBef>
              <a:spcAft>
                <a:spcPts val="900"/>
              </a:spcAft>
            </a:pPr>
            <a:r>
              <a:rPr sz="1800" b="1" i="0">
                <a:solidFill>
                  <a:srgbClr val="C00000"/>
                </a:solidFill>
                <a:latin typeface="IBM Plex Sans"/>
              </a:rPr>
              <a:t>Weak controls</a:t>
            </a:r>
          </a:p>
          <a:p>
            <a:pPr algn="l">
              <a:spcBef>
                <a:spcPts val="0"/>
              </a:spcBef>
              <a:spcAft>
                <a:spcPts val="900"/>
              </a:spcAft>
            </a:pPr>
            <a:r>
              <a:rPr sz="1800" b="1" i="0">
                <a:solidFill>
                  <a:srgbClr val="C00000"/>
                </a:solidFill>
                <a:latin typeface="IBM Plex Sans"/>
              </a:rPr>
              <a:t>Unreliable numbers</a:t>
            </a:r>
          </a:p>
          <a:p>
            <a:pPr algn="l">
              <a:spcBef>
                <a:spcPts val="0"/>
              </a:spcBef>
              <a:spcAft>
                <a:spcPts val="900"/>
              </a:spcAft>
            </a:pPr>
            <a:r>
              <a:rPr sz="1800" b="1" i="0">
                <a:solidFill>
                  <a:srgbClr val="C00000"/>
                </a:solidFill>
                <a:latin typeface="IBM Plex Sans"/>
              </a:rPr>
              <a:t>Unpaid obligations</a:t>
            </a:r>
          </a:p>
        </p:txBody>
      </p:sp>
      <p:sp>
        <p:nvSpPr>
          <p:cNvPr id="19" name="Header EQUITY"/>
          <p:cNvSpPr/>
          <p:nvPr/>
        </p:nvSpPr>
        <p:spPr>
          <a:xfrm>
            <a:off x="8046720" y="1755648"/>
            <a:ext cx="3611880" cy="548640"/>
          </a:xfrm>
          <a:prstGeom prst="rect">
            <a:avLst/>
          </a:prstGeom>
          <a:solidFill>
            <a:srgbClr val="404040"/>
          </a:solidFill>
          <a:ln>
            <a:noFill/>
          </a:ln>
          <a:effectLst/>
          <a:scene3d>
            <a:camera prst="orthographicFront"/>
            <a:lightRig rig="threePt" dir="t"/>
          </a:scene3d>
          <a:sp3d>
            <a:bevelT w="152400" h="50800" prst="softRound"/>
          </a:sp3d>
        </p:spPr>
        <p:txBody>
          <a:bodyPr wrap="square" lIns="201168" tIns="0" bIns="0" rtlCol="0" anchor="ctr"/>
          <a:lstStyle/>
          <a:p>
            <a:pPr algn="l">
              <a:spcBef>
                <a:spcPts val="0"/>
              </a:spcBef>
              <a:spcAft>
                <a:spcPts val="0"/>
              </a:spcAft>
            </a:pPr>
            <a:r>
              <a:rPr sz="2000" b="1" i="0">
                <a:solidFill>
                  <a:srgbClr val="FFFFFF"/>
                </a:solidFill>
                <a:latin typeface="IBM Plex Sans"/>
              </a:rPr>
              <a:t>EQUITY   </a:t>
            </a:r>
            <a:r>
              <a:rPr sz="1500" b="0" i="1">
                <a:solidFill>
                  <a:srgbClr val="FFFFFF"/>
                </a:solidFill>
                <a:latin typeface="IBM Plex Sans"/>
              </a:rPr>
              <a:t>what we leave</a:t>
            </a:r>
          </a:p>
        </p:txBody>
      </p:sp>
      <p:sp>
        <p:nvSpPr>
          <p:cNvPr id="20" name="Body EQUITY"/>
          <p:cNvSpPr/>
          <p:nvPr/>
        </p:nvSpPr>
        <p:spPr>
          <a:xfrm>
            <a:off x="8046720" y="2304288"/>
            <a:ext cx="3611880" cy="2240280"/>
          </a:xfrm>
          <a:prstGeom prst="rect">
            <a:avLst/>
          </a:prstGeom>
          <a:solidFill>
            <a:srgbClr val="FEF5D6"/>
          </a:solidFill>
          <a:ln>
            <a:noFill/>
          </a:ln>
          <a:effectLst/>
          <a:scene3d>
            <a:camera prst="orthographicFront"/>
            <a:lightRig rig="threePt" dir="t"/>
          </a:scene3d>
          <a:sp3d>
            <a:bevelT w="152400" h="50800" prst="softRound"/>
          </a:sp3d>
        </p:spPr>
        <p:txBody>
          <a:bodyPr wrap="square" lIns="201168" tIns="73152" rIns="164592" bIns="73152" rtlCol="0" anchor="ctr"/>
          <a:lstStyle/>
          <a:p>
            <a:pPr algn="l">
              <a:spcBef>
                <a:spcPts val="0"/>
              </a:spcBef>
              <a:spcAft>
                <a:spcPts val="1000"/>
              </a:spcAft>
            </a:pPr>
            <a:r>
              <a:rPr sz="2400" b="1" i="0">
                <a:solidFill>
                  <a:srgbClr val="C00000"/>
                </a:solidFill>
                <a:latin typeface="IBM Plex Sans"/>
              </a:rPr>
              <a:t>Institutions the nation can bank on</a:t>
            </a:r>
          </a:p>
          <a:p>
            <a:pPr algn="l">
              <a:spcBef>
                <a:spcPts val="0"/>
              </a:spcBef>
              <a:spcAft>
                <a:spcPts val="0"/>
              </a:spcAft>
            </a:pPr>
            <a:r>
              <a:rPr sz="1600" b="0" i="1">
                <a:solidFill>
                  <a:srgbClr val="404040"/>
                </a:solidFill>
                <a:latin typeface="IBM Plex Sans"/>
              </a:rPr>
              <a:t>Enterprises are valued on earnings. Institutions are valued on equity.</a:t>
            </a:r>
          </a:p>
        </p:txBody>
      </p:sp>
      <p:sp>
        <p:nvSpPr>
          <p:cNvPr id="21" name="Formula"/>
          <p:cNvSpPr/>
          <p:nvPr/>
        </p:nvSpPr>
        <p:spPr>
          <a:xfrm>
            <a:off x="548640" y="4663440"/>
            <a:ext cx="11109960" cy="502920"/>
          </a:xfrm>
          <a:prstGeom prst="roundRect">
            <a:avLst>
              <a:gd name="adj" fmla="val 50000"/>
            </a:avLst>
          </a:prstGeom>
          <a:solidFill>
            <a:srgbClr val="F3F3F3"/>
          </a:solidFill>
          <a:ln>
            <a:noFill/>
          </a:ln>
          <a:effectLst/>
          <a:scene3d>
            <a:camera prst="orthographicFront"/>
            <a:lightRig rig="threePt" dir="t"/>
          </a:scene3d>
          <a:sp3d>
            <a:bevelT w="152400" h="50800" prst="softRound"/>
          </a:sp3d>
        </p:spPr>
        <p:txBody>
          <a:bodyPr wrap="square" lIns="182880" tIns="0" rIns="182880" bIns="0" rtlCol="0" anchor="ctr"/>
          <a:lstStyle/>
          <a:p>
            <a:pPr algn="ctr">
              <a:spcBef>
                <a:spcPts val="0"/>
              </a:spcBef>
              <a:spcAft>
                <a:spcPts val="0"/>
              </a:spcAft>
            </a:pPr>
            <a:r>
              <a:rPr sz="2100" b="1" i="0">
                <a:solidFill>
                  <a:srgbClr val="00B050"/>
                </a:solidFill>
                <a:latin typeface="IBM Plex Sans"/>
              </a:rPr>
              <a:t>ASSETS</a:t>
            </a:r>
            <a:r>
              <a:rPr sz="2100" b="1" i="0">
                <a:solidFill>
                  <a:srgbClr val="595959"/>
                </a:solidFill>
                <a:latin typeface="IBM Plex Sans"/>
              </a:rPr>
              <a:t>   −   </a:t>
            </a:r>
            <a:r>
              <a:rPr sz="2100" b="1" i="0">
                <a:solidFill>
                  <a:srgbClr val="C00000"/>
                </a:solidFill>
                <a:latin typeface="IBM Plex Sans"/>
              </a:rPr>
              <a:t>LIABILITIES</a:t>
            </a:r>
            <a:r>
              <a:rPr sz="2100" b="1" i="0">
                <a:solidFill>
                  <a:srgbClr val="595959"/>
                </a:solidFill>
                <a:latin typeface="IBM Plex Sans"/>
              </a:rPr>
              <a:t>   =   </a:t>
            </a:r>
            <a:r>
              <a:rPr sz="2100" b="1" i="0">
                <a:solidFill>
                  <a:srgbClr val="404040"/>
                </a:solidFill>
                <a:latin typeface="IBM Plex Sans"/>
              </a:rPr>
              <a:t>INSTITUTIONAL EQUITY</a:t>
            </a:r>
          </a:p>
        </p:txBody>
      </p:sp>
      <p:sp>
        <p:nvSpPr>
          <p:cNvPr id="22" name="Journal entry exercise"/>
          <p:cNvSpPr/>
          <p:nvPr/>
        </p:nvSpPr>
        <p:spPr>
          <a:xfrm>
            <a:off x="548640" y="5303520"/>
            <a:ext cx="11109960" cy="804672"/>
          </a:xfrm>
          <a:prstGeom prst="roundRect">
            <a:avLst>
              <a:gd name="adj" fmla="val 12000"/>
            </a:avLst>
          </a:prstGeom>
          <a:solidFill>
            <a:srgbClr val="FDEEE3"/>
          </a:solidFill>
          <a:ln>
            <a:noFill/>
          </a:ln>
          <a:effectLst/>
          <a:scene3d>
            <a:camera prst="orthographicFront"/>
            <a:lightRig rig="threePt" dir="t"/>
          </a:scene3d>
          <a:sp3d>
            <a:bevelT w="152400" h="50800" prst="softRound"/>
          </a:sp3d>
        </p:spPr>
        <p:txBody>
          <a:bodyPr wrap="square" lIns="914400" tIns="36576" rIns="228600" bIns="36576" rtlCol="0" anchor="ctr"/>
          <a:lstStyle/>
          <a:p>
            <a:pPr algn="l">
              <a:spcBef>
                <a:spcPts val="0"/>
              </a:spcBef>
              <a:spcAft>
                <a:spcPts val="0"/>
              </a:spcAft>
            </a:pPr>
            <a:r>
              <a:rPr sz="1800" b="1" i="0">
                <a:solidFill>
                  <a:srgbClr val="FF6600"/>
                </a:solidFill>
                <a:latin typeface="IBM Plex Sans"/>
              </a:rPr>
              <a:t>YOUR FIRST JOURNAL ENTRY:  </a:t>
            </a:r>
            <a:r>
              <a:rPr sz="1800" b="0" i="0">
                <a:solidFill>
                  <a:srgbClr val="C00000"/>
                </a:solidFill>
                <a:latin typeface="IBM Plex Sans"/>
              </a:rPr>
              <a:t>Write one asset your organisation must build this year, and one liability it must retire.</a:t>
            </a:r>
          </a:p>
        </p:txBody>
      </p:sp>
      <p:pic>
        <p:nvPicPr>
          <p:cNvPr id="23" name="Icon FaPenFancy" descr="pen fancy icon"/>
          <p:cNvPicPr>
            <a:picLocks noChangeAspect="1"/>
          </p:cNvPicPr>
          <p:nvPr/>
        </p:nvPicPr>
        <p:blipFill>
          <a:blip r:embed="rId12"/>
          <a:stretch>
            <a:fillRect/>
          </a:stretch>
        </p:blipFill>
        <p:spPr>
          <a:xfrm>
            <a:off x="749808" y="5486400"/>
            <a:ext cx="438912" cy="438912"/>
          </a:xfrm>
          <a:prstGeom prst="rect">
            <a:avLst/>
          </a:prstGeom>
          <a:scene3d>
            <a:camera prst="orthographicFront"/>
            <a:lightRig rig="threePt" dir="t"/>
          </a:scene3d>
          <a:sp3d>
            <a:bevelT w="152400" h="50800" prst="softRound"/>
          </a:sp3d>
        </p:spPr>
      </p:pic>
    </p:spTree>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THE THEME  |  BEYOND NUMBERS</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Institutions </a:t>
            </a:r>
            <a:r>
              <a:rPr sz="3400" b="1" i="0">
                <a:solidFill>
                  <a:srgbClr val="FF6600"/>
                </a:solidFill>
                <a:latin typeface="IBM Plex Sans"/>
              </a:rPr>
              <a:t>Secure Nations</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17</a:t>
            </a:fld>
            <a:endParaRPr lang="en-US" sz="1400" b="1">
              <a:solidFill>
                <a:srgbClr val="595959"/>
              </a:solidFill>
              <a:latin typeface="IBM Plex Sans"/>
            </a:endParaRPr>
          </a:p>
        </p:txBody>
      </p:sp>
      <p:sp>
        <p:nvSpPr>
          <p:cNvPr id="15" name="Cycle 1"/>
          <p:cNvSpPr/>
          <p:nvPr/>
        </p:nvSpPr>
        <p:spPr>
          <a:xfrm>
            <a:off x="1097280" y="1755648"/>
            <a:ext cx="4206240" cy="1261872"/>
          </a:xfrm>
          <a:prstGeom prst="roundRect">
            <a:avLst>
              <a:gd name="adj" fmla="val 8000"/>
            </a:avLst>
          </a:prstGeom>
          <a:solidFill>
            <a:srgbClr val="CF1C23"/>
          </a:solidFill>
          <a:ln>
            <a:noFill/>
          </a:ln>
          <a:effectLst/>
          <a:scene3d>
            <a:camera prst="orthographicFront"/>
            <a:lightRig rig="threePt" dir="t"/>
          </a:scene3d>
          <a:sp3d>
            <a:bevelT/>
          </a:sp3d>
        </p:spPr>
        <p:txBody>
          <a:bodyPr wrap="square" lIns="274320" tIns="36576" rIns="228600" bIns="36576" rtlCol="0" anchor="ctr"/>
          <a:lstStyle/>
          <a:p>
            <a:pPr algn="l">
              <a:spcBef>
                <a:spcPts val="0"/>
              </a:spcBef>
              <a:spcAft>
                <a:spcPts val="300"/>
              </a:spcAft>
            </a:pPr>
            <a:r>
              <a:rPr sz="2100" b="1" i="0">
                <a:solidFill>
                  <a:srgbClr val="FFFFFF"/>
                </a:solidFill>
                <a:latin typeface="IBM Plex Sans"/>
              </a:rPr>
              <a:t>Trusted institutions</a:t>
            </a:r>
          </a:p>
          <a:p>
            <a:pPr algn="l">
              <a:spcBef>
                <a:spcPts val="0"/>
              </a:spcBef>
              <a:spcAft>
                <a:spcPts val="0"/>
              </a:spcAft>
            </a:pPr>
            <a:r>
              <a:rPr sz="1600" b="0" i="0">
                <a:solidFill>
                  <a:srgbClr val="FFFFFF"/>
                </a:solidFill>
                <a:latin typeface="IBM Plex Sans"/>
              </a:rPr>
              <a:t>Governed with integrity and transparency.</a:t>
            </a:r>
          </a:p>
        </p:txBody>
      </p:sp>
      <p:sp>
        <p:nvSpPr>
          <p:cNvPr id="16" name="Cycle 2"/>
          <p:cNvSpPr/>
          <p:nvPr/>
        </p:nvSpPr>
        <p:spPr>
          <a:xfrm>
            <a:off x="6903720" y="1755648"/>
            <a:ext cx="4206240" cy="1261872"/>
          </a:xfrm>
          <a:prstGeom prst="roundRect">
            <a:avLst>
              <a:gd name="adj" fmla="val 8000"/>
            </a:avLst>
          </a:prstGeom>
          <a:solidFill>
            <a:srgbClr val="DE6422"/>
          </a:solidFill>
          <a:ln>
            <a:noFill/>
          </a:ln>
          <a:effectLst/>
          <a:scene3d>
            <a:camera prst="orthographicFront"/>
            <a:lightRig rig="threePt" dir="t"/>
          </a:scene3d>
          <a:sp3d>
            <a:bevelT/>
          </a:sp3d>
        </p:spPr>
        <p:txBody>
          <a:bodyPr wrap="square" lIns="274320" tIns="36576" rIns="228600" bIns="36576" rtlCol="0" anchor="ctr"/>
          <a:lstStyle/>
          <a:p>
            <a:pPr algn="l">
              <a:spcBef>
                <a:spcPts val="0"/>
              </a:spcBef>
              <a:spcAft>
                <a:spcPts val="300"/>
              </a:spcAft>
            </a:pPr>
            <a:r>
              <a:rPr sz="2100" b="1" i="0">
                <a:solidFill>
                  <a:srgbClr val="FFFFFF"/>
                </a:solidFill>
                <a:latin typeface="IBM Plex Sans"/>
              </a:rPr>
              <a:t>Investor confidence</a:t>
            </a:r>
          </a:p>
          <a:p>
            <a:pPr algn="l">
              <a:spcBef>
                <a:spcPts val="0"/>
              </a:spcBef>
              <a:spcAft>
                <a:spcPts val="0"/>
              </a:spcAft>
            </a:pPr>
            <a:r>
              <a:rPr sz="1600" b="0" i="0">
                <a:solidFill>
                  <a:srgbClr val="FFFFFF"/>
                </a:solidFill>
                <a:latin typeface="IBM Plex Sans"/>
              </a:rPr>
              <a:t>Capital flows to those it can trust.</a:t>
            </a:r>
          </a:p>
        </p:txBody>
      </p:sp>
      <p:sp>
        <p:nvSpPr>
          <p:cNvPr id="17" name="Cycle 3"/>
          <p:cNvSpPr/>
          <p:nvPr/>
        </p:nvSpPr>
        <p:spPr>
          <a:xfrm>
            <a:off x="6903720" y="3493008"/>
            <a:ext cx="4206240" cy="1261872"/>
          </a:xfrm>
          <a:prstGeom prst="roundRect">
            <a:avLst>
              <a:gd name="adj" fmla="val 8000"/>
            </a:avLst>
          </a:prstGeom>
          <a:solidFill>
            <a:srgbClr val="911D1F"/>
          </a:solidFill>
          <a:ln>
            <a:noFill/>
          </a:ln>
          <a:effectLst/>
          <a:scene3d>
            <a:camera prst="orthographicFront"/>
            <a:lightRig rig="threePt" dir="t"/>
          </a:scene3d>
          <a:sp3d>
            <a:bevelT/>
          </a:sp3d>
        </p:spPr>
        <p:txBody>
          <a:bodyPr wrap="square" lIns="274320" tIns="36576" rIns="228600" bIns="36576" rtlCol="0" anchor="ctr"/>
          <a:lstStyle/>
          <a:p>
            <a:pPr algn="l">
              <a:spcBef>
                <a:spcPts val="0"/>
              </a:spcBef>
              <a:spcAft>
                <a:spcPts val="300"/>
              </a:spcAft>
            </a:pPr>
            <a:r>
              <a:rPr sz="2100" b="1" i="0">
                <a:solidFill>
                  <a:srgbClr val="FFFFFF"/>
                </a:solidFill>
                <a:latin typeface="IBM Plex Sans"/>
              </a:rPr>
              <a:t>Reliable infrastructure and jobs</a:t>
            </a:r>
          </a:p>
          <a:p>
            <a:pPr algn="l">
              <a:spcBef>
                <a:spcPts val="0"/>
              </a:spcBef>
              <a:spcAft>
                <a:spcPts val="0"/>
              </a:spcAft>
            </a:pPr>
            <a:r>
              <a:rPr sz="1600" b="0" i="0">
                <a:solidFill>
                  <a:srgbClr val="FFFFFF"/>
                </a:solidFill>
                <a:latin typeface="IBM Plex Sans"/>
              </a:rPr>
              <a:t>Power, ports, roads and work.</a:t>
            </a:r>
          </a:p>
        </p:txBody>
      </p:sp>
      <p:sp>
        <p:nvSpPr>
          <p:cNvPr id="18" name="Cycle 4"/>
          <p:cNvSpPr/>
          <p:nvPr/>
        </p:nvSpPr>
        <p:spPr>
          <a:xfrm>
            <a:off x="1097280" y="3493008"/>
            <a:ext cx="4206240" cy="1261872"/>
          </a:xfrm>
          <a:prstGeom prst="roundRect">
            <a:avLst>
              <a:gd name="adj" fmla="val 8000"/>
            </a:avLst>
          </a:prstGeom>
          <a:solidFill>
            <a:srgbClr val="2E9A3E"/>
          </a:solidFill>
          <a:ln>
            <a:noFill/>
          </a:ln>
          <a:effectLst/>
          <a:scene3d>
            <a:camera prst="orthographicFront"/>
            <a:lightRig rig="threePt" dir="t"/>
          </a:scene3d>
          <a:sp3d>
            <a:bevelT/>
          </a:sp3d>
        </p:spPr>
        <p:txBody>
          <a:bodyPr wrap="square" lIns="274320" tIns="36576" rIns="228600" bIns="36576" rtlCol="0" anchor="ctr"/>
          <a:lstStyle/>
          <a:p>
            <a:pPr algn="l">
              <a:spcBef>
                <a:spcPts val="0"/>
              </a:spcBef>
              <a:spcAft>
                <a:spcPts val="300"/>
              </a:spcAft>
            </a:pPr>
            <a:r>
              <a:rPr sz="2100" b="1" i="0">
                <a:solidFill>
                  <a:srgbClr val="FFFFFF"/>
                </a:solidFill>
                <a:latin typeface="IBM Plex Sans"/>
              </a:rPr>
              <a:t>A stable economy and a secure nation</a:t>
            </a:r>
          </a:p>
          <a:p>
            <a:pPr algn="l">
              <a:spcBef>
                <a:spcPts val="0"/>
              </a:spcBef>
              <a:spcAft>
                <a:spcPts val="0"/>
              </a:spcAft>
            </a:pPr>
            <a:r>
              <a:rPr sz="1600" b="0" i="0">
                <a:solidFill>
                  <a:srgbClr val="FFFFFF"/>
                </a:solidFill>
                <a:latin typeface="IBM Plex Sans"/>
              </a:rPr>
              <a:t>Security begins with strong institutions.</a:t>
            </a:r>
          </a:p>
        </p:txBody>
      </p:sp>
      <p:sp>
        <p:nvSpPr>
          <p:cNvPr id="19" name="Arrow 1"/>
          <p:cNvSpPr/>
          <p:nvPr/>
        </p:nvSpPr>
        <p:spPr>
          <a:xfrm>
            <a:off x="5486400" y="2130552"/>
            <a:ext cx="1280160" cy="502920"/>
          </a:xfrm>
          <a:prstGeom prst="rightArrow">
            <a:avLst/>
          </a:prstGeom>
          <a:solidFill>
            <a:srgbClr val="BFBFBF"/>
          </a:solidFill>
          <a:ln>
            <a:noFill/>
          </a:ln>
          <a:effectLst/>
          <a:scene3d>
            <a:camera prst="orthographicFront"/>
            <a:lightRig rig="threePt" dir="t"/>
          </a:scene3d>
          <a:sp3d>
            <a:bevelT/>
          </a:sp3d>
        </p:spPr>
        <p:txBody>
          <a:bodyPr rtlCol="0" anchor="ctr"/>
          <a:lstStyle/>
          <a:p>
            <a:pPr algn="ctr"/>
            <a:endParaRPr/>
          </a:p>
        </p:txBody>
      </p:sp>
      <p:sp>
        <p:nvSpPr>
          <p:cNvPr id="20" name="Arrow 2"/>
          <p:cNvSpPr/>
          <p:nvPr/>
        </p:nvSpPr>
        <p:spPr>
          <a:xfrm>
            <a:off x="8778240" y="3054096"/>
            <a:ext cx="502920" cy="402336"/>
          </a:xfrm>
          <a:prstGeom prst="downArrow">
            <a:avLst/>
          </a:prstGeom>
          <a:solidFill>
            <a:srgbClr val="BFBFBF"/>
          </a:solidFill>
          <a:ln>
            <a:noFill/>
          </a:ln>
          <a:effectLst/>
          <a:scene3d>
            <a:camera prst="orthographicFront"/>
            <a:lightRig rig="threePt" dir="t"/>
          </a:scene3d>
          <a:sp3d>
            <a:bevelT/>
          </a:sp3d>
        </p:spPr>
        <p:txBody>
          <a:bodyPr rtlCol="0" anchor="ctr"/>
          <a:lstStyle/>
          <a:p>
            <a:pPr algn="ctr"/>
            <a:endParaRPr/>
          </a:p>
        </p:txBody>
      </p:sp>
      <p:sp>
        <p:nvSpPr>
          <p:cNvPr id="21" name="Arrow 3"/>
          <p:cNvSpPr/>
          <p:nvPr/>
        </p:nvSpPr>
        <p:spPr>
          <a:xfrm>
            <a:off x="5486400" y="3877056"/>
            <a:ext cx="1280160" cy="502920"/>
          </a:xfrm>
          <a:prstGeom prst="leftArrow">
            <a:avLst/>
          </a:prstGeom>
          <a:solidFill>
            <a:srgbClr val="BFBFBF"/>
          </a:solidFill>
          <a:ln>
            <a:noFill/>
          </a:ln>
          <a:effectLst/>
          <a:scene3d>
            <a:camera prst="orthographicFront"/>
            <a:lightRig rig="threePt" dir="t"/>
          </a:scene3d>
          <a:sp3d>
            <a:bevelT/>
          </a:sp3d>
        </p:spPr>
        <p:txBody>
          <a:bodyPr rtlCol="0" anchor="ctr"/>
          <a:lstStyle/>
          <a:p>
            <a:pPr algn="ctr"/>
            <a:endParaRPr/>
          </a:p>
        </p:txBody>
      </p:sp>
      <p:sp>
        <p:nvSpPr>
          <p:cNvPr id="22" name="Arrow 4"/>
          <p:cNvSpPr/>
          <p:nvPr/>
        </p:nvSpPr>
        <p:spPr>
          <a:xfrm>
            <a:off x="2971800" y="3054096"/>
            <a:ext cx="502920" cy="402336"/>
          </a:xfrm>
          <a:prstGeom prst="upArrow">
            <a:avLst/>
          </a:prstGeom>
          <a:solidFill>
            <a:srgbClr val="BFBFBF"/>
          </a:solidFill>
          <a:ln>
            <a:noFill/>
          </a:ln>
          <a:effectLst/>
          <a:scene3d>
            <a:camera prst="orthographicFront"/>
            <a:lightRig rig="threePt" dir="t"/>
          </a:scene3d>
          <a:sp3d>
            <a:bevelT/>
          </a:sp3d>
        </p:spPr>
        <p:txBody>
          <a:bodyPr rtlCol="0" anchor="ctr"/>
          <a:lstStyle/>
          <a:p>
            <a:pPr algn="ctr"/>
            <a:endParaRPr/>
          </a:p>
        </p:txBody>
      </p:sp>
      <p:sp>
        <p:nvSpPr>
          <p:cNvPr id="23" name="Cycle centre"/>
          <p:cNvSpPr txBox="1"/>
          <p:nvPr/>
        </p:nvSpPr>
        <p:spPr>
          <a:xfrm>
            <a:off x="3749039" y="3026664"/>
            <a:ext cx="4754880" cy="457200"/>
          </a:xfrm>
          <a:prstGeom prst="rect">
            <a:avLst/>
          </a:prstGeom>
          <a:noFill/>
          <a:scene3d>
            <a:camera prst="orthographicFront"/>
            <a:lightRig rig="threePt" dir="t"/>
          </a:scene3d>
          <a:sp3d>
            <a:bevelT/>
          </a:sp3d>
        </p:spPr>
        <p:txBody>
          <a:bodyPr wrap="square" lIns="0" tIns="0" rIns="0" bIns="0" anchor="ctr"/>
          <a:lstStyle/>
          <a:p>
            <a:pPr algn="ctr">
              <a:spcBef>
                <a:spcPts val="0"/>
              </a:spcBef>
              <a:spcAft>
                <a:spcPts val="0"/>
              </a:spcAft>
            </a:pPr>
            <a:r>
              <a:rPr sz="2400" b="1" i="0">
                <a:solidFill>
                  <a:srgbClr val="C00000"/>
                </a:solidFill>
                <a:latin typeface="IBM Plex Sans"/>
              </a:rPr>
              <a:t>Beyond Numbers</a:t>
            </a:r>
          </a:p>
        </p:txBody>
      </p:sp>
      <p:sp>
        <p:nvSpPr>
          <p:cNvPr id="24" name="Quote"/>
          <p:cNvSpPr txBox="1"/>
          <p:nvPr/>
        </p:nvSpPr>
        <p:spPr>
          <a:xfrm>
            <a:off x="548640" y="4846320"/>
            <a:ext cx="11109960" cy="658368"/>
          </a:xfrm>
          <a:prstGeom prst="rect">
            <a:avLst/>
          </a:prstGeom>
          <a:noFill/>
          <a:scene3d>
            <a:camera prst="orthographicFront"/>
            <a:lightRig rig="threePt" dir="t"/>
          </a:scene3d>
          <a:sp3d>
            <a:bevelT/>
          </a:sp3d>
        </p:spPr>
        <p:txBody>
          <a:bodyPr wrap="square" lIns="0" tIns="0" rIns="0" bIns="0" anchor="ctr"/>
          <a:lstStyle/>
          <a:p>
            <a:pPr algn="ctr">
              <a:spcBef>
                <a:spcPts val="0"/>
              </a:spcBef>
              <a:spcAft>
                <a:spcPts val="200"/>
              </a:spcAft>
            </a:pPr>
            <a:r>
              <a:rPr sz="1600" b="0" i="1">
                <a:solidFill>
                  <a:srgbClr val="404040"/>
                </a:solidFill>
                <a:latin typeface="IBM Plex Sans"/>
              </a:rPr>
              <a:t>“Closing Africa’s electricity gap will require strategic collaboration and sustained private investment.”</a:t>
            </a:r>
          </a:p>
          <a:p>
            <a:pPr algn="ctr">
              <a:spcBef>
                <a:spcPts val="0"/>
              </a:spcBef>
              <a:spcAft>
                <a:spcPts val="0"/>
              </a:spcAft>
            </a:pPr>
            <a:r>
              <a:rPr sz="1400" b="0" i="0">
                <a:solidFill>
                  <a:srgbClr val="595959"/>
                </a:solidFill>
                <a:latin typeface="IBM Plex Sans"/>
              </a:rPr>
              <a:t>Dr. Kola Adesina, April 2026</a:t>
            </a:r>
          </a:p>
        </p:txBody>
      </p:sp>
      <p:sp>
        <p:nvSpPr>
          <p:cNvPr id="25"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a:sp3d>
        </p:spPr>
        <p:txBody>
          <a:bodyPr wrap="square" lIns="868680" tIns="0" rIns="274320" bIns="0" rtlCol="0" anchor="ctr"/>
          <a:lstStyle/>
          <a:p>
            <a:pPr algn="l">
              <a:spcBef>
                <a:spcPts val="0"/>
              </a:spcBef>
              <a:spcAft>
                <a:spcPts val="0"/>
              </a:spcAft>
            </a:pPr>
            <a:r>
              <a:rPr sz="1500" b="1" i="0">
                <a:solidFill>
                  <a:srgbClr val="FFC000"/>
                </a:solidFill>
                <a:latin typeface="IBM Plex Sans"/>
              </a:rPr>
              <a:t>IN SHORT    </a:t>
            </a:r>
            <a:r>
              <a:rPr sz="1900" b="1" i="0">
                <a:solidFill>
                  <a:srgbClr val="FFFFFF"/>
                </a:solidFill>
                <a:latin typeface="IBM Plex Sans"/>
              </a:rPr>
              <a:t>Investment follows trust. Trust follows institutions.</a:t>
            </a:r>
          </a:p>
        </p:txBody>
      </p:sp>
      <p:sp>
        <p:nvSpPr>
          <p:cNvPr id="26" name="Bar disc"/>
          <p:cNvSpPr/>
          <p:nvPr/>
        </p:nvSpPr>
        <p:spPr>
          <a:xfrm>
            <a:off x="621792" y="5641848"/>
            <a:ext cx="438912" cy="438912"/>
          </a:xfrm>
          <a:prstGeom prst="ellipse">
            <a:avLst/>
          </a:prstGeom>
          <a:solidFill>
            <a:srgbClr val="CF1C23"/>
          </a:solidFill>
          <a:ln>
            <a:noFill/>
          </a:ln>
          <a:effectLst/>
          <a:scene3d>
            <a:camera prst="orthographicFront"/>
            <a:lightRig rig="threePt" dir="t"/>
          </a:scene3d>
          <a:sp3d>
            <a:bevelT/>
          </a:sp3d>
        </p:spPr>
        <p:txBody>
          <a:bodyPr rtlCol="0" anchor="ctr"/>
          <a:lstStyle/>
          <a:p>
            <a:pPr algn="ctr"/>
            <a:endParaRPr/>
          </a:p>
        </p:txBody>
      </p:sp>
      <p:pic>
        <p:nvPicPr>
          <p:cNvPr id="27" name="Icon FaLandmark" descr="landmark icon"/>
          <p:cNvPicPr>
            <a:picLocks noChangeAspect="1"/>
          </p:cNvPicPr>
          <p:nvPr/>
        </p:nvPicPr>
        <p:blipFill>
          <a:blip r:embed="rId12"/>
          <a:stretch>
            <a:fillRect/>
          </a:stretch>
        </p:blipFill>
        <p:spPr>
          <a:xfrm>
            <a:off x="718352" y="5738408"/>
            <a:ext cx="245790" cy="245790"/>
          </a:xfrm>
          <a:prstGeom prst="rect">
            <a:avLst/>
          </a:prstGeom>
          <a:scene3d>
            <a:camera prst="orthographicFront"/>
            <a:lightRig rig="threePt" dir="t"/>
          </a:scene3d>
          <a:sp3d>
            <a:bevelT/>
          </a:sp3d>
        </p:spPr>
      </p:pic>
    </p:spTree>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CLOSING</a:t>
            </a:r>
          </a:p>
        </p:txBody>
      </p:sp>
      <p:sp>
        <p:nvSpPr>
          <p:cNvPr id="4" name="Title"/>
          <p:cNvSpPr txBox="1"/>
          <p:nvPr/>
        </p:nvSpPr>
        <p:spPr>
          <a:xfrm>
            <a:off x="548640" y="658368"/>
            <a:ext cx="9418320" cy="1024128"/>
          </a:xfrm>
          <a:prstGeom prst="rect">
            <a:avLst/>
          </a:prstGeom>
          <a:noFill/>
        </p:spPr>
        <p:txBody>
          <a:bodyPr wrap="square" lIns="0" tIns="0" rIns="0" bIns="0" anchor="t"/>
          <a:lstStyle/>
          <a:p>
            <a:pPr algn="l">
              <a:spcBef>
                <a:spcPts val="0"/>
              </a:spcBef>
              <a:spcAft>
                <a:spcPts val="0"/>
              </a:spcAft>
            </a:pPr>
            <a:r>
              <a:rPr sz="3400" b="1" i="0">
                <a:solidFill>
                  <a:srgbClr val="C00000"/>
                </a:solidFill>
                <a:latin typeface="IBM Plex Sans"/>
              </a:rPr>
              <a:t>Six Lessons </a:t>
            </a:r>
            <a:r>
              <a:rPr sz="3400" b="1" i="0">
                <a:solidFill>
                  <a:srgbClr val="FF6600"/>
                </a:solidFill>
                <a:latin typeface="IBM Plex Sans"/>
              </a:rPr>
              <a:t>on One Page</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18</a:t>
            </a:fld>
            <a:endParaRPr lang="en-US" sz="1400" b="1">
              <a:solidFill>
                <a:srgbClr val="595959"/>
              </a:solidFill>
              <a:latin typeface="IBM Plex Sans"/>
            </a:endParaRPr>
          </a:p>
        </p:txBody>
      </p:sp>
      <p:sp>
        <p:nvSpPr>
          <p:cNvPr id="15" name="Lesson 1">
            <a:hlinkClick r:id="rId6" action="ppaction://hlinksldjump"/>
          </p:cNvPr>
          <p:cNvSpPr/>
          <p:nvPr/>
        </p:nvSpPr>
        <p:spPr>
          <a:xfrm>
            <a:off x="548640" y="1755648"/>
            <a:ext cx="3611880" cy="1737360"/>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01</a:t>
            </a:r>
          </a:p>
          <a:p>
            <a:pPr algn="l">
              <a:spcBef>
                <a:spcPts val="0"/>
              </a:spcBef>
              <a:spcAft>
                <a:spcPts val="300"/>
              </a:spcAft>
            </a:pPr>
            <a:r>
              <a:rPr sz="2400" b="1" i="0">
                <a:solidFill>
                  <a:srgbClr val="C00000"/>
                </a:solidFill>
                <a:latin typeface="IBM Plex Sans"/>
              </a:rPr>
              <a:t>Roots</a:t>
            </a:r>
          </a:p>
          <a:p>
            <a:pPr algn="l">
              <a:spcBef>
                <a:spcPts val="0"/>
              </a:spcBef>
              <a:spcAft>
                <a:spcPts val="0"/>
              </a:spcAft>
            </a:pPr>
            <a:r>
              <a:rPr sz="1800" b="0" i="0">
                <a:solidFill>
                  <a:srgbClr val="C00000"/>
                </a:solidFill>
                <a:latin typeface="IBM Plex Sans"/>
              </a:rPr>
              <a:t>Start small. Think long.</a:t>
            </a:r>
          </a:p>
        </p:txBody>
      </p:sp>
      <p:sp>
        <p:nvSpPr>
          <p:cNvPr id="16" name="Number 1">
            <a:hlinkClick r:id="rId6" action="ppaction://hlinksldjump"/>
          </p:cNvPr>
          <p:cNvSpPr/>
          <p:nvPr/>
        </p:nvSpPr>
        <p:spPr>
          <a:xfrm>
            <a:off x="731520" y="2258568"/>
            <a:ext cx="731520" cy="731520"/>
          </a:xfrm>
          <a:prstGeom prst="ellipse">
            <a:avLst/>
          </a:prstGeom>
          <a:solidFill>
            <a:srgbClr val="CF1C23"/>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3000" b="1" i="0">
                <a:solidFill>
                  <a:srgbClr val="FFFFFF"/>
                </a:solidFill>
                <a:latin typeface="IBM Plex Sans"/>
              </a:rPr>
              <a:t>1</a:t>
            </a:r>
          </a:p>
        </p:txBody>
      </p:sp>
      <p:sp>
        <p:nvSpPr>
          <p:cNvPr id="17" name="Lesson 2">
            <a:hlinkClick r:id="rId7" action="ppaction://hlinksldjump"/>
          </p:cNvPr>
          <p:cNvSpPr/>
          <p:nvPr/>
        </p:nvSpPr>
        <p:spPr>
          <a:xfrm>
            <a:off x="4325112" y="1755648"/>
            <a:ext cx="3611880" cy="1737360"/>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02</a:t>
            </a:r>
          </a:p>
          <a:p>
            <a:pPr algn="l">
              <a:spcBef>
                <a:spcPts val="0"/>
              </a:spcBef>
              <a:spcAft>
                <a:spcPts val="300"/>
              </a:spcAft>
            </a:pPr>
            <a:r>
              <a:rPr sz="2400" b="1" i="0">
                <a:solidFill>
                  <a:srgbClr val="FF6600"/>
                </a:solidFill>
                <a:latin typeface="IBM Plex Sans"/>
              </a:rPr>
              <a:t>Values</a:t>
            </a:r>
          </a:p>
          <a:p>
            <a:pPr algn="l">
              <a:spcBef>
                <a:spcPts val="0"/>
              </a:spcBef>
              <a:spcAft>
                <a:spcPts val="0"/>
              </a:spcAft>
            </a:pPr>
            <a:r>
              <a:rPr sz="1800" b="0" i="0">
                <a:solidFill>
                  <a:srgbClr val="C00000"/>
                </a:solidFill>
                <a:latin typeface="IBM Plex Sans"/>
              </a:rPr>
              <a:t>Integrity is the asset that never depreciates.</a:t>
            </a:r>
          </a:p>
        </p:txBody>
      </p:sp>
      <p:sp>
        <p:nvSpPr>
          <p:cNvPr id="18" name="Number 2">
            <a:hlinkClick r:id="rId7" action="ppaction://hlinksldjump"/>
          </p:cNvPr>
          <p:cNvSpPr/>
          <p:nvPr/>
        </p:nvSpPr>
        <p:spPr>
          <a:xfrm>
            <a:off x="4507992" y="2258568"/>
            <a:ext cx="731520" cy="731520"/>
          </a:xfrm>
          <a:prstGeom prst="ellipse">
            <a:avLst/>
          </a:prstGeom>
          <a:solidFill>
            <a:srgbClr val="DE64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3000" b="1" i="0">
                <a:solidFill>
                  <a:srgbClr val="FFFFFF"/>
                </a:solidFill>
                <a:latin typeface="IBM Plex Sans"/>
              </a:rPr>
              <a:t>2</a:t>
            </a:r>
          </a:p>
        </p:txBody>
      </p:sp>
      <p:sp>
        <p:nvSpPr>
          <p:cNvPr id="19" name="Lesson 3">
            <a:hlinkClick r:id="rId8" action="ppaction://hlinksldjump"/>
          </p:cNvPr>
          <p:cNvSpPr/>
          <p:nvPr/>
        </p:nvSpPr>
        <p:spPr>
          <a:xfrm>
            <a:off x="8101583" y="1755648"/>
            <a:ext cx="3611880" cy="1737360"/>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03</a:t>
            </a:r>
          </a:p>
          <a:p>
            <a:pPr algn="l">
              <a:spcBef>
                <a:spcPts val="0"/>
              </a:spcBef>
              <a:spcAft>
                <a:spcPts val="300"/>
              </a:spcAft>
            </a:pPr>
            <a:r>
              <a:rPr sz="2400" b="1" i="0">
                <a:solidFill>
                  <a:srgbClr val="911D1F"/>
                </a:solidFill>
                <a:latin typeface="IBM Plex Sans"/>
              </a:rPr>
              <a:t>Systems</a:t>
            </a:r>
          </a:p>
          <a:p>
            <a:pPr algn="l">
              <a:spcBef>
                <a:spcPts val="0"/>
              </a:spcBef>
              <a:spcAft>
                <a:spcPts val="0"/>
              </a:spcAft>
            </a:pPr>
            <a:r>
              <a:rPr sz="1800" b="0" i="0">
                <a:solidFill>
                  <a:srgbClr val="C00000"/>
                </a:solidFill>
                <a:latin typeface="IBM Plex Sans"/>
              </a:rPr>
              <a:t>Replace heroes with systems.</a:t>
            </a:r>
          </a:p>
        </p:txBody>
      </p:sp>
      <p:sp>
        <p:nvSpPr>
          <p:cNvPr id="20" name="Number 3">
            <a:hlinkClick r:id="rId8" action="ppaction://hlinksldjump"/>
          </p:cNvPr>
          <p:cNvSpPr/>
          <p:nvPr/>
        </p:nvSpPr>
        <p:spPr>
          <a:xfrm>
            <a:off x="8284463" y="2258568"/>
            <a:ext cx="731520" cy="731520"/>
          </a:xfrm>
          <a:prstGeom prst="ellipse">
            <a:avLst/>
          </a:prstGeom>
          <a:solidFill>
            <a:srgbClr val="911D1F"/>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3000" b="1" i="0">
                <a:solidFill>
                  <a:srgbClr val="FFFFFF"/>
                </a:solidFill>
                <a:latin typeface="IBM Plex Sans"/>
              </a:rPr>
              <a:t>3</a:t>
            </a:r>
          </a:p>
        </p:txBody>
      </p:sp>
      <p:sp>
        <p:nvSpPr>
          <p:cNvPr id="21" name="Lesson 4">
            <a:hlinkClick r:id="rId9" action="ppaction://hlinksldjump"/>
          </p:cNvPr>
          <p:cNvSpPr/>
          <p:nvPr/>
        </p:nvSpPr>
        <p:spPr>
          <a:xfrm>
            <a:off x="548640" y="3611879"/>
            <a:ext cx="3611880" cy="1737360"/>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04</a:t>
            </a:r>
          </a:p>
          <a:p>
            <a:pPr algn="l">
              <a:spcBef>
                <a:spcPts val="0"/>
              </a:spcBef>
              <a:spcAft>
                <a:spcPts val="300"/>
              </a:spcAft>
            </a:pPr>
            <a:r>
              <a:rPr sz="2400" b="1" i="0">
                <a:solidFill>
                  <a:srgbClr val="00B050"/>
                </a:solidFill>
                <a:latin typeface="IBM Plex Sans"/>
              </a:rPr>
              <a:t>Capital</a:t>
            </a:r>
          </a:p>
          <a:p>
            <a:pPr algn="l">
              <a:spcBef>
                <a:spcPts val="0"/>
              </a:spcBef>
              <a:spcAft>
                <a:spcPts val="0"/>
              </a:spcAft>
            </a:pPr>
            <a:r>
              <a:rPr sz="1800" b="0" i="0">
                <a:solidFill>
                  <a:srgbClr val="C00000"/>
                </a:solidFill>
                <a:latin typeface="IBM Plex Sans"/>
              </a:rPr>
              <a:t>Cash is a fact. Honour your obligations.</a:t>
            </a:r>
          </a:p>
        </p:txBody>
      </p:sp>
      <p:sp>
        <p:nvSpPr>
          <p:cNvPr id="22" name="Number 4">
            <a:hlinkClick r:id="rId9" action="ppaction://hlinksldjump"/>
          </p:cNvPr>
          <p:cNvSpPr/>
          <p:nvPr/>
        </p:nvSpPr>
        <p:spPr>
          <a:xfrm>
            <a:off x="731520" y="4114800"/>
            <a:ext cx="731520" cy="731520"/>
          </a:xfrm>
          <a:prstGeom prst="ellipse">
            <a:avLst/>
          </a:prstGeom>
          <a:solidFill>
            <a:srgbClr val="2E9A3E"/>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3000" b="1" i="0">
                <a:solidFill>
                  <a:srgbClr val="FFFFFF"/>
                </a:solidFill>
                <a:latin typeface="IBM Plex Sans"/>
              </a:rPr>
              <a:t>4</a:t>
            </a:r>
          </a:p>
        </p:txBody>
      </p:sp>
      <p:sp>
        <p:nvSpPr>
          <p:cNvPr id="23" name="Lesson 5">
            <a:hlinkClick r:id="rId10" action="ppaction://hlinksldjump"/>
          </p:cNvPr>
          <p:cNvSpPr/>
          <p:nvPr/>
        </p:nvSpPr>
        <p:spPr>
          <a:xfrm>
            <a:off x="4325112" y="3611879"/>
            <a:ext cx="3611880" cy="1737360"/>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05</a:t>
            </a:r>
          </a:p>
          <a:p>
            <a:pPr algn="l">
              <a:spcBef>
                <a:spcPts val="0"/>
              </a:spcBef>
              <a:spcAft>
                <a:spcPts val="300"/>
              </a:spcAft>
            </a:pPr>
            <a:r>
              <a:rPr sz="2400" b="1" i="0">
                <a:solidFill>
                  <a:srgbClr val="BF9000"/>
                </a:solidFill>
                <a:latin typeface="IBM Plex Sans"/>
              </a:rPr>
              <a:t>People</a:t>
            </a:r>
          </a:p>
          <a:p>
            <a:pPr algn="l">
              <a:spcBef>
                <a:spcPts val="0"/>
              </a:spcBef>
              <a:spcAft>
                <a:spcPts val="0"/>
              </a:spcAft>
            </a:pPr>
            <a:r>
              <a:rPr sz="1800" b="0" i="0">
                <a:solidFill>
                  <a:srgbClr val="C00000"/>
                </a:solidFill>
                <a:latin typeface="IBM Plex Sans"/>
              </a:rPr>
              <a:t>Grow people faster than you grow profit.</a:t>
            </a:r>
          </a:p>
        </p:txBody>
      </p:sp>
      <p:sp>
        <p:nvSpPr>
          <p:cNvPr id="24" name="Number 5">
            <a:hlinkClick r:id="rId10" action="ppaction://hlinksldjump"/>
          </p:cNvPr>
          <p:cNvSpPr/>
          <p:nvPr/>
        </p:nvSpPr>
        <p:spPr>
          <a:xfrm>
            <a:off x="4507992" y="4114800"/>
            <a:ext cx="731520" cy="731520"/>
          </a:xfrm>
          <a:prstGeom prst="ellipse">
            <a:avLst/>
          </a:prstGeom>
          <a:solidFill>
            <a:srgbClr val="F9C81B"/>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3000" b="1" i="0">
                <a:solidFill>
                  <a:srgbClr val="262626"/>
                </a:solidFill>
                <a:latin typeface="IBM Plex Sans"/>
              </a:rPr>
              <a:t>5</a:t>
            </a:r>
          </a:p>
        </p:txBody>
      </p:sp>
      <p:sp>
        <p:nvSpPr>
          <p:cNvPr id="25" name="Lesson 6">
            <a:hlinkClick r:id="rId11" action="ppaction://hlinksldjump"/>
          </p:cNvPr>
          <p:cNvSpPr/>
          <p:nvPr/>
        </p:nvSpPr>
        <p:spPr>
          <a:xfrm>
            <a:off x="8101583" y="3611879"/>
            <a:ext cx="3611880" cy="1737360"/>
          </a:xfrm>
          <a:prstGeom prst="roundRect">
            <a:avLst>
              <a:gd name="adj" fmla="val 5000"/>
            </a:avLst>
          </a:prstGeom>
          <a:solidFill>
            <a:srgbClr val="F3F3F3"/>
          </a:solidFill>
          <a:ln>
            <a:noFill/>
          </a:ln>
          <a:effectLst/>
          <a:scene3d>
            <a:camera prst="orthographicFront"/>
            <a:lightRig rig="threePt" dir="t"/>
          </a:scene3d>
          <a:sp3d>
            <a:bevelT w="152400" h="50800" prst="softRound"/>
          </a:sp3d>
        </p:spPr>
        <p:txBody>
          <a:bodyPr wrap="square" lIns="1051560" tIns="54864" rIns="137160" bIns="54864" rtlCol="0" anchor="ctr"/>
          <a:lstStyle/>
          <a:p>
            <a:pPr algn="l">
              <a:spcBef>
                <a:spcPts val="0"/>
              </a:spcBef>
              <a:spcAft>
                <a:spcPts val="100"/>
              </a:spcAft>
            </a:pPr>
            <a:r>
              <a:rPr sz="1300" b="1" i="0">
                <a:solidFill>
                  <a:srgbClr val="595959"/>
                </a:solidFill>
                <a:latin typeface="IBM Plex Sans"/>
              </a:rPr>
              <a:t>LESSON 06</a:t>
            </a:r>
          </a:p>
          <a:p>
            <a:pPr algn="l">
              <a:spcBef>
                <a:spcPts val="0"/>
              </a:spcBef>
              <a:spcAft>
                <a:spcPts val="300"/>
              </a:spcAft>
            </a:pPr>
            <a:r>
              <a:rPr sz="2400" b="1" i="0">
                <a:solidFill>
                  <a:srgbClr val="C75F22"/>
                </a:solidFill>
                <a:latin typeface="IBM Plex Sans"/>
              </a:rPr>
              <a:t>Purpose</a:t>
            </a:r>
          </a:p>
          <a:p>
            <a:pPr algn="l">
              <a:spcBef>
                <a:spcPts val="0"/>
              </a:spcBef>
              <a:spcAft>
                <a:spcPts val="0"/>
              </a:spcAft>
            </a:pPr>
            <a:r>
              <a:rPr sz="1800" b="0" i="0">
                <a:solidFill>
                  <a:srgbClr val="C00000"/>
                </a:solidFill>
                <a:latin typeface="IBM Plex Sans"/>
              </a:rPr>
              <a:t>Serve beyond the balance sheet.</a:t>
            </a:r>
          </a:p>
        </p:txBody>
      </p:sp>
      <p:sp>
        <p:nvSpPr>
          <p:cNvPr id="26" name="Number 6">
            <a:hlinkClick r:id="rId11" action="ppaction://hlinksldjump"/>
          </p:cNvPr>
          <p:cNvSpPr/>
          <p:nvPr/>
        </p:nvSpPr>
        <p:spPr>
          <a:xfrm>
            <a:off x="8284463" y="4114800"/>
            <a:ext cx="731520" cy="731520"/>
          </a:xfrm>
          <a:prstGeom prst="ellipse">
            <a:avLst/>
          </a:prstGeom>
          <a:solidFill>
            <a:srgbClr val="C75F22"/>
          </a:solidFill>
          <a:ln>
            <a:noFill/>
          </a:ln>
          <a:effectLst/>
          <a:scene3d>
            <a:camera prst="orthographicFront"/>
            <a:lightRig rig="threePt" dir="t"/>
          </a:scene3d>
          <a:sp3d>
            <a:bevelT w="152400" h="50800" prst="softRound"/>
          </a:sp3d>
        </p:spPr>
        <p:txBody>
          <a:bodyPr wrap="square" lIns="0" tIns="0" rIns="0" bIns="0" rtlCol="0" anchor="ctr"/>
          <a:lstStyle/>
          <a:p>
            <a:pPr algn="ctr">
              <a:spcBef>
                <a:spcPts val="0"/>
              </a:spcBef>
              <a:spcAft>
                <a:spcPts val="0"/>
              </a:spcAft>
            </a:pPr>
            <a:r>
              <a:rPr sz="3000" b="1" i="0">
                <a:solidFill>
                  <a:srgbClr val="FFFFFF"/>
                </a:solidFill>
                <a:latin typeface="IBM Plex Sans"/>
              </a:rPr>
              <a:t>6</a:t>
            </a:r>
          </a:p>
        </p:txBody>
      </p:sp>
      <p:sp>
        <p:nvSpPr>
          <p:cNvPr id="27"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w="152400" h="50800" prst="softRound"/>
          </a:sp3d>
        </p:spPr>
        <p:txBody>
          <a:bodyPr wrap="square" lIns="868680" tIns="0" rIns="274320" bIns="0" rtlCol="0" anchor="ctr"/>
          <a:lstStyle/>
          <a:p>
            <a:pPr algn="l">
              <a:spcBef>
                <a:spcPts val="0"/>
              </a:spcBef>
              <a:spcAft>
                <a:spcPts val="0"/>
              </a:spcAft>
            </a:pPr>
            <a:r>
              <a:rPr sz="1500" b="1" i="0">
                <a:solidFill>
                  <a:srgbClr val="FFC000"/>
                </a:solidFill>
                <a:latin typeface="IBM Plex Sans"/>
              </a:rPr>
              <a:t>HOMEWORK    </a:t>
            </a:r>
            <a:r>
              <a:rPr sz="1900" b="1" i="0">
                <a:solidFill>
                  <a:srgbClr val="FFFFFF"/>
                </a:solidFill>
                <a:latin typeface="IBM Plex Sans"/>
              </a:rPr>
              <a:t>The lesson your organisation needs most. Not mine. Yours.</a:t>
            </a:r>
          </a:p>
        </p:txBody>
      </p:sp>
      <p:sp>
        <p:nvSpPr>
          <p:cNvPr id="28" name="Bar disc"/>
          <p:cNvSpPr/>
          <p:nvPr/>
        </p:nvSpPr>
        <p:spPr>
          <a:xfrm>
            <a:off x="621792" y="5641848"/>
            <a:ext cx="438912" cy="438912"/>
          </a:xfrm>
          <a:prstGeom prst="ellipse">
            <a:avLst/>
          </a:prstGeom>
          <a:solidFill>
            <a:srgbClr val="F9C81B"/>
          </a:solidFill>
          <a:ln>
            <a:noFill/>
          </a:ln>
          <a:effectLst/>
          <a:scene3d>
            <a:camera prst="orthographicFront"/>
            <a:lightRig rig="threePt" dir="t"/>
          </a:scene3d>
          <a:sp3d>
            <a:bevelT w="152400" h="50800" prst="softRound"/>
          </a:sp3d>
        </p:spPr>
        <p:txBody>
          <a:bodyPr rtlCol="0" anchor="ctr"/>
          <a:lstStyle/>
          <a:p>
            <a:pPr algn="ctr"/>
            <a:endParaRPr/>
          </a:p>
        </p:txBody>
      </p:sp>
      <p:pic>
        <p:nvPicPr>
          <p:cNvPr id="29" name="Icon FaPencilAlt" descr="pencil alt icon"/>
          <p:cNvPicPr>
            <a:picLocks noChangeAspect="1"/>
          </p:cNvPicPr>
          <p:nvPr/>
        </p:nvPicPr>
        <p:blipFill>
          <a:blip r:embed="rId12"/>
          <a:stretch>
            <a:fillRect/>
          </a:stretch>
        </p:blipFill>
        <p:spPr>
          <a:xfrm>
            <a:off x="718352" y="5738408"/>
            <a:ext cx="245790" cy="245790"/>
          </a:xfrm>
          <a:prstGeom prst="rect">
            <a:avLst/>
          </a:prstGeom>
          <a:scene3d>
            <a:camera prst="orthographicFront"/>
            <a:lightRig rig="threePt" dir="t"/>
          </a:scene3d>
          <a:sp3d>
            <a:bevelT w="152400" h="50800" prst="softRound"/>
          </a:sp3d>
        </p:spPr>
      </p:pic>
    </p:spTree>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ahara Group XXX logo" descr="Sahara Group XXX, 30 years of bringing energy to life responsibly"/>
          <p:cNvPicPr>
            <a:picLocks noChangeAspect="1"/>
          </p:cNvPicPr>
          <p:nvPr/>
        </p:nvPicPr>
        <p:blipFill>
          <a:blip r:embed="rId3"/>
          <a:stretch>
            <a:fillRect/>
          </a:stretch>
        </p:blipFill>
        <p:spPr>
          <a:xfrm>
            <a:off x="10215121" y="287125"/>
            <a:ext cx="1257300" cy="1241003"/>
          </a:xfrm>
          <a:prstGeom prst="rect">
            <a:avLst/>
          </a:prstGeom>
        </p:spPr>
      </p:pic>
      <p:sp>
        <p:nvSpPr>
          <p:cNvPr id="3" name="Kicker"/>
          <p:cNvSpPr txBox="1"/>
          <p:nvPr/>
        </p:nvSpPr>
        <p:spPr>
          <a:xfrm>
            <a:off x="548640" y="347472"/>
            <a:ext cx="9326880" cy="292608"/>
          </a:xfrm>
          <a:prstGeom prst="rect">
            <a:avLst/>
          </a:prstGeom>
          <a:noFill/>
        </p:spPr>
        <p:txBody>
          <a:bodyPr wrap="square" lIns="0" tIns="0" rIns="0" bIns="0" anchor="t"/>
          <a:lstStyle/>
          <a:p>
            <a:pPr algn="l">
              <a:spcBef>
                <a:spcPts val="0"/>
              </a:spcBef>
              <a:spcAft>
                <a:spcPts val="0"/>
              </a:spcAft>
            </a:pPr>
            <a:r>
              <a:rPr sz="1400" b="1" i="0">
                <a:solidFill>
                  <a:srgbClr val="CF1C23"/>
                </a:solidFill>
                <a:latin typeface="IBM Plex Sans"/>
              </a:rPr>
              <a:t>CLOSING</a:t>
            </a:r>
          </a:p>
        </p:txBody>
      </p:sp>
      <p:sp>
        <p:nvSpPr>
          <p:cNvPr id="4" name="Title"/>
          <p:cNvSpPr txBox="1"/>
          <p:nvPr/>
        </p:nvSpPr>
        <p:spPr>
          <a:xfrm>
            <a:off x="548640" y="658368"/>
            <a:ext cx="9418320" cy="1024128"/>
          </a:xfrm>
          <a:prstGeom prst="rect">
            <a:avLst/>
          </a:prstGeom>
          <a:noFill/>
          <a:scene3d>
            <a:camera prst="orthographicFront"/>
            <a:lightRig rig="threePt" dir="t"/>
          </a:scene3d>
          <a:sp3d>
            <a:bevelT prst="angle"/>
          </a:sp3d>
        </p:spPr>
        <p:txBody>
          <a:bodyPr wrap="square" lIns="0" tIns="0" rIns="0" bIns="0" anchor="t"/>
          <a:lstStyle/>
          <a:p>
            <a:pPr algn="l">
              <a:spcBef>
                <a:spcPts val="0"/>
              </a:spcBef>
              <a:spcAft>
                <a:spcPts val="0"/>
              </a:spcAft>
            </a:pPr>
            <a:r>
              <a:rPr sz="3400" b="1" i="0">
                <a:solidFill>
                  <a:srgbClr val="C00000"/>
                </a:solidFill>
                <a:latin typeface="IBM Plex Sans"/>
              </a:rPr>
              <a:t>My Charge to </a:t>
            </a:r>
            <a:r>
              <a:rPr sz="3400" b="1" i="0">
                <a:solidFill>
                  <a:srgbClr val="FF6600"/>
                </a:solidFill>
                <a:latin typeface="IBM Plex Sans"/>
              </a:rPr>
              <a:t>the Chartered Accountant</a:t>
            </a:r>
          </a:p>
        </p:txBody>
      </p:sp>
      <p:pic>
        <p:nvPicPr>
          <p:cNvPr id="5" name="ICAN logo" descr="Institute of Chartered Accountants of Nigeria, ICAN"/>
          <p:cNvPicPr>
            <a:picLocks noChangeAspect="1"/>
          </p:cNvPicPr>
          <p:nvPr/>
        </p:nvPicPr>
        <p:blipFill>
          <a:blip r:embed="rId4"/>
          <a:stretch>
            <a:fillRect/>
          </a:stretch>
        </p:blipFill>
        <p:spPr>
          <a:xfrm>
            <a:off x="548640" y="6400800"/>
            <a:ext cx="2103120" cy="174876"/>
          </a:xfrm>
          <a:prstGeom prst="rect">
            <a:avLst/>
          </a:prstGeom>
        </p:spPr>
      </p:pic>
      <p:sp>
        <p:nvSpPr>
          <p:cNvPr id="6" name="Footer byline"/>
          <p:cNvSpPr txBox="1"/>
          <p:nvPr/>
        </p:nvSpPr>
        <p:spPr>
          <a:xfrm>
            <a:off x="2834640" y="6272784"/>
            <a:ext cx="4251960" cy="475488"/>
          </a:xfrm>
          <a:prstGeom prst="rect">
            <a:avLst/>
          </a:prstGeom>
          <a:noFill/>
        </p:spPr>
        <p:txBody>
          <a:bodyPr wrap="square" lIns="0" tIns="0" rIns="0" bIns="0" anchor="ctr"/>
          <a:lstStyle/>
          <a:p>
            <a:pPr algn="l">
              <a:spcBef>
                <a:spcPts val="0"/>
              </a:spcBef>
              <a:spcAft>
                <a:spcPts val="0"/>
              </a:spcAft>
            </a:pPr>
            <a:r>
              <a:rPr sz="1300" b="1" i="0">
                <a:solidFill>
                  <a:srgbClr val="C00000"/>
                </a:solidFill>
                <a:latin typeface="IBM Plex Sans"/>
              </a:rPr>
              <a:t>Dr. Kola Adesina, MFR, FNSE</a:t>
            </a:r>
          </a:p>
          <a:p>
            <a:pPr algn="l">
              <a:spcBef>
                <a:spcPts val="0"/>
              </a:spcBef>
              <a:spcAft>
                <a:spcPts val="0"/>
              </a:spcAft>
            </a:pPr>
            <a:r>
              <a:rPr sz="1200" b="0" i="0">
                <a:solidFill>
                  <a:srgbClr val="595959"/>
                </a:solidFill>
                <a:latin typeface="IBM Plex Sans"/>
              </a:rPr>
              <a:t>56th Annual Accountants’ Conference, Abuja</a:t>
            </a:r>
          </a:p>
        </p:txBody>
      </p:sp>
      <p:sp>
        <p:nvSpPr>
          <p:cNvPr id="7" name="Nav Dashboard">
            <a:hlinkClick r:id="rId5" action="ppaction://hlinksldjump"/>
          </p:cNvPr>
          <p:cNvSpPr/>
          <p:nvPr/>
        </p:nvSpPr>
        <p:spPr>
          <a:xfrm>
            <a:off x="7178040" y="6309360"/>
            <a:ext cx="1234440" cy="365760"/>
          </a:xfrm>
          <a:prstGeom prst="roundRect">
            <a:avLst>
              <a:gd name="adj" fmla="val 20000"/>
            </a:avLst>
          </a:prstGeom>
          <a:solidFill>
            <a:srgbClr val="404040"/>
          </a:solidFill>
          <a:ln>
            <a:noFill/>
          </a:ln>
          <a:effectLst/>
        </p:spPr>
        <p:txBody>
          <a:bodyPr wrap="square" lIns="27432" tIns="0" rIns="27432" bIns="0" rtlCol="0" anchor="ctr"/>
          <a:lstStyle/>
          <a:p>
            <a:pPr algn="ctr">
              <a:spcBef>
                <a:spcPts val="0"/>
              </a:spcBef>
              <a:spcAft>
                <a:spcPts val="0"/>
              </a:spcAft>
            </a:pPr>
            <a:r>
              <a:rPr sz="1400" b="1" i="0">
                <a:solidFill>
                  <a:srgbClr val="FFFFFF"/>
                </a:solidFill>
                <a:latin typeface="IBM Plex Sans"/>
              </a:rPr>
              <a:t>Dashboard</a:t>
            </a:r>
          </a:p>
        </p:txBody>
      </p:sp>
      <p:sp>
        <p:nvSpPr>
          <p:cNvPr id="8" name="Nav Lesson 1">
            <a:hlinkClick r:id="rId6" action="ppaction://hlinksldjump"/>
          </p:cNvPr>
          <p:cNvSpPr/>
          <p:nvPr/>
        </p:nvSpPr>
        <p:spPr>
          <a:xfrm>
            <a:off x="852220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1</a:t>
            </a:r>
          </a:p>
        </p:txBody>
      </p:sp>
      <p:sp>
        <p:nvSpPr>
          <p:cNvPr id="9" name="Nav Lesson 2">
            <a:hlinkClick r:id="rId7" action="ppaction://hlinksldjump"/>
          </p:cNvPr>
          <p:cNvSpPr/>
          <p:nvPr/>
        </p:nvSpPr>
        <p:spPr>
          <a:xfrm>
            <a:off x="8951976"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2</a:t>
            </a:r>
          </a:p>
        </p:txBody>
      </p:sp>
      <p:sp>
        <p:nvSpPr>
          <p:cNvPr id="10" name="Nav Lesson 3">
            <a:hlinkClick r:id="rId8" action="ppaction://hlinksldjump"/>
          </p:cNvPr>
          <p:cNvSpPr/>
          <p:nvPr/>
        </p:nvSpPr>
        <p:spPr>
          <a:xfrm>
            <a:off x="9381744"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3</a:t>
            </a:r>
          </a:p>
        </p:txBody>
      </p:sp>
      <p:sp>
        <p:nvSpPr>
          <p:cNvPr id="11" name="Nav Lesson 4">
            <a:hlinkClick r:id="rId9" action="ppaction://hlinksldjump"/>
          </p:cNvPr>
          <p:cNvSpPr/>
          <p:nvPr/>
        </p:nvSpPr>
        <p:spPr>
          <a:xfrm>
            <a:off x="9811512"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4</a:t>
            </a:r>
          </a:p>
        </p:txBody>
      </p:sp>
      <p:sp>
        <p:nvSpPr>
          <p:cNvPr id="12" name="Nav Lesson 5">
            <a:hlinkClick r:id="rId10" action="ppaction://hlinksldjump"/>
          </p:cNvPr>
          <p:cNvSpPr/>
          <p:nvPr/>
        </p:nvSpPr>
        <p:spPr>
          <a:xfrm>
            <a:off x="10241280"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5</a:t>
            </a:r>
          </a:p>
        </p:txBody>
      </p:sp>
      <p:sp>
        <p:nvSpPr>
          <p:cNvPr id="13" name="Nav Lesson 6">
            <a:hlinkClick r:id="rId11" action="ppaction://hlinksldjump"/>
          </p:cNvPr>
          <p:cNvSpPr/>
          <p:nvPr/>
        </p:nvSpPr>
        <p:spPr>
          <a:xfrm>
            <a:off x="10671048" y="6309360"/>
            <a:ext cx="365760" cy="365760"/>
          </a:xfrm>
          <a:prstGeom prst="roundRect">
            <a:avLst>
              <a:gd name="adj" fmla="val 25000"/>
            </a:avLst>
          </a:prstGeom>
          <a:solidFill>
            <a:srgbClr val="F3F3F3"/>
          </a:solidFill>
          <a:ln>
            <a:noFill/>
          </a:ln>
          <a:effectLst/>
        </p:spPr>
        <p:txBody>
          <a:bodyPr wrap="square" lIns="0" tIns="0" rIns="0" bIns="0" rtlCol="0" anchor="ctr"/>
          <a:lstStyle/>
          <a:p>
            <a:pPr algn="ctr">
              <a:spcBef>
                <a:spcPts val="0"/>
              </a:spcBef>
              <a:spcAft>
                <a:spcPts val="0"/>
              </a:spcAft>
            </a:pPr>
            <a:r>
              <a:rPr sz="1400" b="1" i="0">
                <a:solidFill>
                  <a:srgbClr val="595959"/>
                </a:solidFill>
                <a:latin typeface="IBM Plex Sans"/>
              </a:rPr>
              <a:t>6</a:t>
            </a:r>
          </a:p>
        </p:txBody>
      </p:sp>
      <p:sp>
        <p:nvSpPr>
          <p:cNvPr id="14" name="Slide Number"/>
          <p:cNvSpPr txBox="1"/>
          <p:nvPr/>
        </p:nvSpPr>
        <p:spPr>
          <a:xfrm>
            <a:off x="11247120" y="6309360"/>
            <a:ext cx="411480" cy="365760"/>
          </a:xfrm>
          <a:prstGeom prst="rect">
            <a:avLst/>
          </a:prstGeom>
          <a:noFill/>
        </p:spPr>
        <p:txBody>
          <a:bodyPr wrap="none" lIns="0" tIns="0" rIns="0" bIns="0" anchor="ctr">
            <a:spAutoFit/>
          </a:bodyPr>
          <a:lstStyle/>
          <a:p>
            <a:pPr algn="r"/>
            <a:fld id="{B6F15528-21DE-4FAA-801E-634DDDAF4B2B}" type="slidenum">
              <a:rPr lang="en-US" sz="1400" b="1">
                <a:solidFill>
                  <a:srgbClr val="595959"/>
                </a:solidFill>
                <a:latin typeface="IBM Plex Sans"/>
              </a:rPr>
              <a:t>19</a:t>
            </a:fld>
            <a:endParaRPr lang="en-US" sz="1400" b="1">
              <a:solidFill>
                <a:srgbClr val="595959"/>
              </a:solidFill>
              <a:latin typeface="IBM Plex Sans"/>
            </a:endParaRPr>
          </a:p>
        </p:txBody>
      </p:sp>
      <p:sp>
        <p:nvSpPr>
          <p:cNvPr id="15" name="Charge 1"/>
          <p:cNvSpPr/>
          <p:nvPr/>
        </p:nvSpPr>
        <p:spPr>
          <a:xfrm>
            <a:off x="548640" y="1755648"/>
            <a:ext cx="6400800" cy="640080"/>
          </a:xfrm>
          <a:prstGeom prst="roundRect">
            <a:avLst>
              <a:gd name="adj" fmla="val 15000"/>
            </a:avLst>
          </a:prstGeom>
          <a:solidFill>
            <a:srgbClr val="FDEEE3"/>
          </a:solidFill>
          <a:ln>
            <a:noFill/>
          </a:ln>
          <a:effectLst/>
          <a:scene3d>
            <a:camera prst="orthographicFront"/>
            <a:lightRig rig="threePt" dir="t"/>
          </a:scene3d>
          <a:sp3d>
            <a:bevelT prst="angle"/>
          </a:sp3d>
        </p:spPr>
        <p:txBody>
          <a:bodyPr wrap="square" lIns="777240" tIns="0" rIns="137160" bIns="0" rtlCol="0" anchor="ctr"/>
          <a:lstStyle/>
          <a:p>
            <a:pPr algn="l">
              <a:spcBef>
                <a:spcPts val="0"/>
              </a:spcBef>
              <a:spcAft>
                <a:spcPts val="0"/>
              </a:spcAft>
            </a:pPr>
            <a:r>
              <a:rPr sz="2100" b="1" i="0">
                <a:solidFill>
                  <a:srgbClr val="C00000"/>
                </a:solidFill>
                <a:latin typeface="IBM Plex Sans"/>
              </a:rPr>
              <a:t>Guard integrity when no one is watching.</a:t>
            </a:r>
          </a:p>
        </p:txBody>
      </p:sp>
      <p:sp>
        <p:nvSpPr>
          <p:cNvPr id="16" name="Number 1"/>
          <p:cNvSpPr/>
          <p:nvPr/>
        </p:nvSpPr>
        <p:spPr>
          <a:xfrm>
            <a:off x="685800" y="1847088"/>
            <a:ext cx="457200" cy="457200"/>
          </a:xfrm>
          <a:prstGeom prst="ellipse">
            <a:avLst/>
          </a:prstGeom>
          <a:solidFill>
            <a:srgbClr val="CF1C23"/>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900" b="1" i="0">
                <a:solidFill>
                  <a:srgbClr val="FFFFFF"/>
                </a:solidFill>
                <a:latin typeface="IBM Plex Sans"/>
              </a:rPr>
              <a:t>1</a:t>
            </a:r>
          </a:p>
        </p:txBody>
      </p:sp>
      <p:sp>
        <p:nvSpPr>
          <p:cNvPr id="17" name="Charge 2"/>
          <p:cNvSpPr/>
          <p:nvPr/>
        </p:nvSpPr>
        <p:spPr>
          <a:xfrm>
            <a:off x="548640" y="2487168"/>
            <a:ext cx="6400800" cy="640080"/>
          </a:xfrm>
          <a:prstGeom prst="roundRect">
            <a:avLst>
              <a:gd name="adj" fmla="val 15000"/>
            </a:avLst>
          </a:prstGeom>
          <a:solidFill>
            <a:srgbClr val="F3F3F3"/>
          </a:solidFill>
          <a:ln>
            <a:noFill/>
          </a:ln>
          <a:effectLst/>
          <a:scene3d>
            <a:camera prst="orthographicFront"/>
            <a:lightRig rig="threePt" dir="t"/>
          </a:scene3d>
          <a:sp3d>
            <a:bevelT prst="angle"/>
          </a:sp3d>
        </p:spPr>
        <p:txBody>
          <a:bodyPr wrap="square" lIns="777240" tIns="0" rIns="137160" bIns="0" rtlCol="0" anchor="ctr"/>
          <a:lstStyle/>
          <a:p>
            <a:pPr algn="l">
              <a:spcBef>
                <a:spcPts val="0"/>
              </a:spcBef>
              <a:spcAft>
                <a:spcPts val="0"/>
              </a:spcAft>
            </a:pPr>
            <a:r>
              <a:rPr sz="2100" b="1" i="0">
                <a:solidFill>
                  <a:srgbClr val="C00000"/>
                </a:solidFill>
                <a:latin typeface="IBM Plex Sans"/>
              </a:rPr>
              <a:t>Build systems that outlive you.</a:t>
            </a:r>
          </a:p>
        </p:txBody>
      </p:sp>
      <p:sp>
        <p:nvSpPr>
          <p:cNvPr id="18" name="Number 2"/>
          <p:cNvSpPr/>
          <p:nvPr/>
        </p:nvSpPr>
        <p:spPr>
          <a:xfrm>
            <a:off x="685800" y="2578608"/>
            <a:ext cx="457200" cy="457200"/>
          </a:xfrm>
          <a:prstGeom prst="ellipse">
            <a:avLst/>
          </a:prstGeom>
          <a:solidFill>
            <a:srgbClr val="CF1C23"/>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900" b="1" i="0">
                <a:solidFill>
                  <a:srgbClr val="FFFFFF"/>
                </a:solidFill>
                <a:latin typeface="IBM Plex Sans"/>
              </a:rPr>
              <a:t>2</a:t>
            </a:r>
          </a:p>
        </p:txBody>
      </p:sp>
      <p:sp>
        <p:nvSpPr>
          <p:cNvPr id="19" name="Charge 3"/>
          <p:cNvSpPr/>
          <p:nvPr/>
        </p:nvSpPr>
        <p:spPr>
          <a:xfrm>
            <a:off x="548640" y="3218688"/>
            <a:ext cx="6400800" cy="640080"/>
          </a:xfrm>
          <a:prstGeom prst="roundRect">
            <a:avLst>
              <a:gd name="adj" fmla="val 15000"/>
            </a:avLst>
          </a:prstGeom>
          <a:solidFill>
            <a:srgbClr val="FDEEE3"/>
          </a:solidFill>
          <a:ln>
            <a:noFill/>
          </a:ln>
          <a:effectLst/>
          <a:scene3d>
            <a:camera prst="orthographicFront"/>
            <a:lightRig rig="threePt" dir="t"/>
          </a:scene3d>
          <a:sp3d>
            <a:bevelT prst="angle"/>
          </a:sp3d>
        </p:spPr>
        <p:txBody>
          <a:bodyPr wrap="square" lIns="777240" tIns="0" rIns="137160" bIns="0" rtlCol="0" anchor="ctr"/>
          <a:lstStyle/>
          <a:p>
            <a:pPr algn="l">
              <a:spcBef>
                <a:spcPts val="0"/>
              </a:spcBef>
              <a:spcAft>
                <a:spcPts val="0"/>
              </a:spcAft>
            </a:pPr>
            <a:r>
              <a:rPr sz="2100" b="1" i="0">
                <a:solidFill>
                  <a:srgbClr val="C00000"/>
                </a:solidFill>
                <a:latin typeface="IBM Plex Sans"/>
              </a:rPr>
              <a:t>Make the numbers tell the whole truth.</a:t>
            </a:r>
          </a:p>
        </p:txBody>
      </p:sp>
      <p:sp>
        <p:nvSpPr>
          <p:cNvPr id="20" name="Number 3"/>
          <p:cNvSpPr/>
          <p:nvPr/>
        </p:nvSpPr>
        <p:spPr>
          <a:xfrm>
            <a:off x="685800" y="3310128"/>
            <a:ext cx="457200" cy="457200"/>
          </a:xfrm>
          <a:prstGeom prst="ellipse">
            <a:avLst/>
          </a:prstGeom>
          <a:solidFill>
            <a:srgbClr val="CF1C23"/>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900" b="1" i="0">
                <a:solidFill>
                  <a:srgbClr val="FFFFFF"/>
                </a:solidFill>
                <a:latin typeface="IBM Plex Sans"/>
              </a:rPr>
              <a:t>3</a:t>
            </a:r>
          </a:p>
        </p:txBody>
      </p:sp>
      <p:sp>
        <p:nvSpPr>
          <p:cNvPr id="21" name="Charge 4"/>
          <p:cNvSpPr/>
          <p:nvPr/>
        </p:nvSpPr>
        <p:spPr>
          <a:xfrm>
            <a:off x="548640" y="3950208"/>
            <a:ext cx="6400800" cy="640080"/>
          </a:xfrm>
          <a:prstGeom prst="roundRect">
            <a:avLst>
              <a:gd name="adj" fmla="val 15000"/>
            </a:avLst>
          </a:prstGeom>
          <a:solidFill>
            <a:srgbClr val="F3F3F3"/>
          </a:solidFill>
          <a:ln>
            <a:noFill/>
          </a:ln>
          <a:effectLst/>
          <a:scene3d>
            <a:camera prst="orthographicFront"/>
            <a:lightRig rig="threePt" dir="t"/>
          </a:scene3d>
          <a:sp3d>
            <a:bevelT prst="angle"/>
          </a:sp3d>
        </p:spPr>
        <p:txBody>
          <a:bodyPr wrap="square" lIns="777240" tIns="0" rIns="137160" bIns="0" rtlCol="0" anchor="ctr"/>
          <a:lstStyle/>
          <a:p>
            <a:pPr algn="l">
              <a:spcBef>
                <a:spcPts val="0"/>
              </a:spcBef>
              <a:spcAft>
                <a:spcPts val="0"/>
              </a:spcAft>
            </a:pPr>
            <a:r>
              <a:rPr sz="2100" b="1" i="0">
                <a:solidFill>
                  <a:srgbClr val="C00000"/>
                </a:solidFill>
                <a:latin typeface="IBM Plex Sans"/>
              </a:rPr>
              <a:t>Grow people faster than you grow profit.</a:t>
            </a:r>
          </a:p>
        </p:txBody>
      </p:sp>
      <p:sp>
        <p:nvSpPr>
          <p:cNvPr id="22" name="Number 4"/>
          <p:cNvSpPr/>
          <p:nvPr/>
        </p:nvSpPr>
        <p:spPr>
          <a:xfrm>
            <a:off x="685800" y="4041648"/>
            <a:ext cx="457200" cy="457200"/>
          </a:xfrm>
          <a:prstGeom prst="ellipse">
            <a:avLst/>
          </a:prstGeom>
          <a:solidFill>
            <a:srgbClr val="CF1C23"/>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900" b="1" i="0">
                <a:solidFill>
                  <a:srgbClr val="FFFFFF"/>
                </a:solidFill>
                <a:latin typeface="IBM Plex Sans"/>
              </a:rPr>
              <a:t>4</a:t>
            </a:r>
          </a:p>
        </p:txBody>
      </p:sp>
      <p:sp>
        <p:nvSpPr>
          <p:cNvPr id="23" name="Charge 5"/>
          <p:cNvSpPr/>
          <p:nvPr/>
        </p:nvSpPr>
        <p:spPr>
          <a:xfrm>
            <a:off x="548640" y="4681728"/>
            <a:ext cx="6400800" cy="640080"/>
          </a:xfrm>
          <a:prstGeom prst="roundRect">
            <a:avLst>
              <a:gd name="adj" fmla="val 15000"/>
            </a:avLst>
          </a:prstGeom>
          <a:solidFill>
            <a:srgbClr val="FDEEE3"/>
          </a:solidFill>
          <a:ln>
            <a:noFill/>
          </a:ln>
          <a:effectLst/>
          <a:scene3d>
            <a:camera prst="orthographicFront"/>
            <a:lightRig rig="threePt" dir="t"/>
          </a:scene3d>
          <a:sp3d>
            <a:bevelT prst="angle"/>
          </a:sp3d>
        </p:spPr>
        <p:txBody>
          <a:bodyPr wrap="square" lIns="777240" tIns="0" rIns="137160" bIns="0" rtlCol="0" anchor="ctr"/>
          <a:lstStyle/>
          <a:p>
            <a:pPr algn="l">
              <a:spcBef>
                <a:spcPts val="0"/>
              </a:spcBef>
              <a:spcAft>
                <a:spcPts val="0"/>
              </a:spcAft>
            </a:pPr>
            <a:r>
              <a:rPr sz="2100" b="1" i="0">
                <a:solidFill>
                  <a:srgbClr val="C00000"/>
                </a:solidFill>
                <a:latin typeface="IBM Plex Sans"/>
              </a:rPr>
              <a:t>Serve beyond the balance sheet.</a:t>
            </a:r>
          </a:p>
        </p:txBody>
      </p:sp>
      <p:sp>
        <p:nvSpPr>
          <p:cNvPr id="24" name="Number 5"/>
          <p:cNvSpPr/>
          <p:nvPr/>
        </p:nvSpPr>
        <p:spPr>
          <a:xfrm>
            <a:off x="685800" y="4773168"/>
            <a:ext cx="457200" cy="457200"/>
          </a:xfrm>
          <a:prstGeom prst="ellipse">
            <a:avLst/>
          </a:prstGeom>
          <a:solidFill>
            <a:srgbClr val="CF1C23"/>
          </a:solidFill>
          <a:ln>
            <a:noFill/>
          </a:ln>
          <a:effectLst/>
          <a:scene3d>
            <a:camera prst="orthographicFront"/>
            <a:lightRig rig="threePt" dir="t"/>
          </a:scene3d>
          <a:sp3d>
            <a:bevelT prst="angle"/>
          </a:sp3d>
        </p:spPr>
        <p:txBody>
          <a:bodyPr wrap="square" lIns="0" tIns="0" rIns="0" bIns="0" rtlCol="0" anchor="ctr"/>
          <a:lstStyle/>
          <a:p>
            <a:pPr algn="ctr">
              <a:spcBef>
                <a:spcPts val="0"/>
              </a:spcBef>
              <a:spcAft>
                <a:spcPts val="0"/>
              </a:spcAft>
            </a:pPr>
            <a:r>
              <a:rPr sz="1900" b="1" i="0">
                <a:solidFill>
                  <a:srgbClr val="FFFFFF"/>
                </a:solidFill>
                <a:latin typeface="IBM Plex Sans"/>
              </a:rPr>
              <a:t>5</a:t>
            </a:r>
          </a:p>
        </p:txBody>
      </p:sp>
      <p:sp>
        <p:nvSpPr>
          <p:cNvPr id="25" name="Repeat panel"/>
          <p:cNvSpPr/>
          <p:nvPr/>
        </p:nvSpPr>
        <p:spPr>
          <a:xfrm>
            <a:off x="7178040" y="1755648"/>
            <a:ext cx="4480560" cy="3547872"/>
          </a:xfrm>
          <a:prstGeom prst="roundRect">
            <a:avLst>
              <a:gd name="adj" fmla="val 5000"/>
            </a:avLst>
          </a:prstGeom>
          <a:solidFill>
            <a:srgbClr val="404040"/>
          </a:solidFill>
          <a:ln>
            <a:noFill/>
          </a:ln>
          <a:effectLst/>
          <a:scene3d>
            <a:camera prst="orthographicFront"/>
            <a:lightRig rig="threePt" dir="t"/>
          </a:scene3d>
          <a:sp3d>
            <a:bevelT prst="angle"/>
          </a:sp3d>
        </p:spPr>
        <p:txBody>
          <a:bodyPr rtlCol="0" anchor="ctr"/>
          <a:lstStyle/>
          <a:p>
            <a:pPr algn="ctr"/>
            <a:endParaRPr/>
          </a:p>
        </p:txBody>
      </p:sp>
      <p:sp>
        <p:nvSpPr>
          <p:cNvPr id="26" name="Mic disc"/>
          <p:cNvSpPr/>
          <p:nvPr/>
        </p:nvSpPr>
        <p:spPr>
          <a:xfrm>
            <a:off x="7406640" y="1938528"/>
            <a:ext cx="566928" cy="566928"/>
          </a:xfrm>
          <a:prstGeom prst="ellipse">
            <a:avLst/>
          </a:prstGeom>
          <a:solidFill>
            <a:srgbClr val="F9C81B"/>
          </a:solidFill>
          <a:ln>
            <a:noFill/>
          </a:ln>
          <a:effectLst/>
          <a:scene3d>
            <a:camera prst="orthographicFront"/>
            <a:lightRig rig="threePt" dir="t"/>
          </a:scene3d>
          <a:sp3d>
            <a:bevelT prst="angle"/>
          </a:sp3d>
        </p:spPr>
        <p:txBody>
          <a:bodyPr rtlCol="0" anchor="ctr"/>
          <a:lstStyle/>
          <a:p>
            <a:pPr algn="ctr"/>
            <a:endParaRPr/>
          </a:p>
        </p:txBody>
      </p:sp>
      <p:pic>
        <p:nvPicPr>
          <p:cNvPr id="27" name="Icon FaMicrophone" descr="microphone icon"/>
          <p:cNvPicPr>
            <a:picLocks noChangeAspect="1"/>
          </p:cNvPicPr>
          <p:nvPr/>
        </p:nvPicPr>
        <p:blipFill>
          <a:blip r:embed="rId12"/>
          <a:stretch>
            <a:fillRect/>
          </a:stretch>
        </p:blipFill>
        <p:spPr>
          <a:xfrm>
            <a:off x="7543800" y="2075688"/>
            <a:ext cx="292608" cy="292608"/>
          </a:xfrm>
          <a:prstGeom prst="rect">
            <a:avLst/>
          </a:prstGeom>
          <a:scene3d>
            <a:camera prst="orthographicFront"/>
            <a:lightRig rig="threePt" dir="t"/>
          </a:scene3d>
          <a:sp3d>
            <a:bevelT prst="angle"/>
          </a:sp3d>
        </p:spPr>
      </p:pic>
      <p:sp>
        <p:nvSpPr>
          <p:cNvPr id="28" name="Repeat label"/>
          <p:cNvSpPr txBox="1"/>
          <p:nvPr/>
        </p:nvSpPr>
        <p:spPr>
          <a:xfrm>
            <a:off x="8092440" y="1938528"/>
            <a:ext cx="3429000" cy="566928"/>
          </a:xfrm>
          <a:prstGeom prst="rect">
            <a:avLst/>
          </a:prstGeom>
          <a:noFill/>
          <a:scene3d>
            <a:camera prst="orthographicFront"/>
            <a:lightRig rig="threePt" dir="t"/>
          </a:scene3d>
          <a:sp3d>
            <a:bevelT prst="angle"/>
          </a:sp3d>
        </p:spPr>
        <p:txBody>
          <a:bodyPr wrap="square" lIns="0" tIns="0" rIns="0" bIns="0" anchor="ctr"/>
          <a:lstStyle/>
          <a:p>
            <a:pPr algn="l">
              <a:spcBef>
                <a:spcPts val="0"/>
              </a:spcBef>
              <a:spcAft>
                <a:spcPts val="0"/>
              </a:spcAft>
            </a:pPr>
            <a:r>
              <a:rPr sz="1800" b="1" i="0">
                <a:solidFill>
                  <a:srgbClr val="FFC000"/>
                </a:solidFill>
                <a:latin typeface="IBM Plex Sans"/>
              </a:rPr>
              <a:t>REPEAT AFTER ME</a:t>
            </a:r>
          </a:p>
        </p:txBody>
      </p:sp>
      <p:sp>
        <p:nvSpPr>
          <p:cNvPr id="29" name="Call 1"/>
          <p:cNvSpPr/>
          <p:nvPr/>
        </p:nvSpPr>
        <p:spPr>
          <a:xfrm>
            <a:off x="7406640" y="2724912"/>
            <a:ext cx="4023360" cy="960120"/>
          </a:xfrm>
          <a:prstGeom prst="roundRect">
            <a:avLst>
              <a:gd name="adj" fmla="val 15000"/>
            </a:avLst>
          </a:prstGeom>
          <a:solidFill>
            <a:srgbClr val="FFFFFF"/>
          </a:solidFill>
          <a:ln>
            <a:noFill/>
          </a:ln>
          <a:effectLst/>
          <a:scene3d>
            <a:camera prst="orthographicFront"/>
            <a:lightRig rig="threePt" dir="t"/>
          </a:scene3d>
          <a:sp3d>
            <a:bevelT prst="angle"/>
          </a:sp3d>
        </p:spPr>
        <p:txBody>
          <a:bodyPr wrap="square" lIns="137160" tIns="0" rIns="137160" bIns="0" rtlCol="0" anchor="ctr"/>
          <a:lstStyle/>
          <a:p>
            <a:pPr algn="ctr">
              <a:spcBef>
                <a:spcPts val="0"/>
              </a:spcBef>
              <a:spcAft>
                <a:spcPts val="0"/>
              </a:spcAft>
            </a:pPr>
            <a:r>
              <a:rPr sz="2200" b="1" i="0">
                <a:solidFill>
                  <a:srgbClr val="C00000"/>
                </a:solidFill>
                <a:latin typeface="IBM Plex Sans"/>
              </a:rPr>
              <a:t>I am an institution builder!</a:t>
            </a:r>
          </a:p>
        </p:txBody>
      </p:sp>
      <p:sp>
        <p:nvSpPr>
          <p:cNvPr id="30" name="Call 2"/>
          <p:cNvSpPr/>
          <p:nvPr/>
        </p:nvSpPr>
        <p:spPr>
          <a:xfrm>
            <a:off x="7406640" y="3840480"/>
            <a:ext cx="4023360" cy="1234440"/>
          </a:xfrm>
          <a:prstGeom prst="roundRect">
            <a:avLst>
              <a:gd name="adj" fmla="val 12000"/>
            </a:avLst>
          </a:prstGeom>
          <a:solidFill>
            <a:srgbClr val="F9C81B"/>
          </a:solidFill>
          <a:ln>
            <a:noFill/>
          </a:ln>
          <a:effectLst/>
          <a:scene3d>
            <a:camera prst="orthographicFront"/>
            <a:lightRig rig="threePt" dir="t"/>
          </a:scene3d>
          <a:sp3d>
            <a:bevelT prst="angle"/>
          </a:sp3d>
        </p:spPr>
        <p:txBody>
          <a:bodyPr wrap="square" lIns="182880" tIns="0" rIns="182880" bIns="0" rtlCol="0" anchor="ctr"/>
          <a:lstStyle/>
          <a:p>
            <a:pPr algn="ctr">
              <a:spcBef>
                <a:spcPts val="0"/>
              </a:spcBef>
              <a:spcAft>
                <a:spcPts val="0"/>
              </a:spcAft>
            </a:pPr>
            <a:r>
              <a:rPr sz="2200" b="1" i="0">
                <a:solidFill>
                  <a:srgbClr val="262626"/>
                </a:solidFill>
                <a:latin typeface="IBM Plex Sans"/>
              </a:rPr>
              <a:t>Beyond numbers, there is a nation to build!</a:t>
            </a:r>
          </a:p>
        </p:txBody>
      </p:sp>
      <p:sp>
        <p:nvSpPr>
          <p:cNvPr id="31" name="Call-out bar"/>
          <p:cNvSpPr/>
          <p:nvPr/>
        </p:nvSpPr>
        <p:spPr>
          <a:xfrm>
            <a:off x="548640" y="5577840"/>
            <a:ext cx="11109960" cy="566928"/>
          </a:xfrm>
          <a:prstGeom prst="roundRect">
            <a:avLst>
              <a:gd name="adj" fmla="val 50000"/>
            </a:avLst>
          </a:prstGeom>
          <a:solidFill>
            <a:srgbClr val="404040"/>
          </a:solidFill>
          <a:ln>
            <a:noFill/>
          </a:ln>
          <a:effectLst/>
          <a:scene3d>
            <a:camera prst="orthographicFront"/>
            <a:lightRig rig="threePt" dir="t"/>
          </a:scene3d>
          <a:sp3d>
            <a:bevelT prst="angle"/>
          </a:sp3d>
        </p:spPr>
        <p:txBody>
          <a:bodyPr wrap="square" lIns="868680" tIns="0" rIns="274320" bIns="0" rtlCol="0" anchor="ctr"/>
          <a:lstStyle/>
          <a:p>
            <a:pPr algn="l">
              <a:spcBef>
                <a:spcPts val="0"/>
              </a:spcBef>
              <a:spcAft>
                <a:spcPts val="0"/>
              </a:spcAft>
            </a:pPr>
            <a:r>
              <a:rPr sz="1500" b="1" i="0">
                <a:solidFill>
                  <a:srgbClr val="FFC000"/>
                </a:solidFill>
                <a:latin typeface="IBM Plex Sans"/>
              </a:rPr>
              <a:t>IN YOUR HANDS    </a:t>
            </a:r>
            <a:r>
              <a:rPr sz="1900" b="1" i="0">
                <a:solidFill>
                  <a:srgbClr val="FFFFFF"/>
                </a:solidFill>
                <a:latin typeface="IBM Plex Sans"/>
              </a:rPr>
              <a:t>The ledger. The standards. The nation’s trust.</a:t>
            </a:r>
          </a:p>
        </p:txBody>
      </p:sp>
      <p:sp>
        <p:nvSpPr>
          <p:cNvPr id="32" name="Bar disc"/>
          <p:cNvSpPr/>
          <p:nvPr/>
        </p:nvSpPr>
        <p:spPr>
          <a:xfrm>
            <a:off x="621792" y="5641848"/>
            <a:ext cx="438912" cy="438912"/>
          </a:xfrm>
          <a:prstGeom prst="ellipse">
            <a:avLst/>
          </a:prstGeom>
          <a:solidFill>
            <a:srgbClr val="CF1C23"/>
          </a:solidFill>
          <a:ln>
            <a:noFill/>
          </a:ln>
          <a:effectLst/>
          <a:scene3d>
            <a:camera prst="orthographicFront"/>
            <a:lightRig rig="threePt" dir="t"/>
          </a:scene3d>
          <a:sp3d>
            <a:bevelT prst="angle"/>
          </a:sp3d>
        </p:spPr>
        <p:txBody>
          <a:bodyPr rtlCol="0" anchor="ctr"/>
          <a:lstStyle/>
          <a:p>
            <a:pPr algn="ctr"/>
            <a:endParaRPr/>
          </a:p>
        </p:txBody>
      </p:sp>
      <p:pic>
        <p:nvPicPr>
          <p:cNvPr id="33" name="Icon FaHandsHelping" descr="hands helping icon"/>
          <p:cNvPicPr>
            <a:picLocks noChangeAspect="1"/>
          </p:cNvPicPr>
          <p:nvPr/>
        </p:nvPicPr>
        <p:blipFill>
          <a:blip r:embed="rId13"/>
          <a:stretch>
            <a:fillRect/>
          </a:stretch>
        </p:blipFill>
        <p:spPr>
          <a:xfrm>
            <a:off x="718352" y="5738408"/>
            <a:ext cx="245790" cy="245790"/>
          </a:xfrm>
          <a:prstGeom prst="rect">
            <a:avLst/>
          </a:prstGeom>
          <a:scene3d>
            <a:camera prst="orthographicFront"/>
            <a:lightRig rig="threePt" dir="t"/>
          </a:scene3d>
          <a:sp3d>
            <a:bevelT prst="angle"/>
          </a:sp3d>
        </p:spPr>
      </p:pic>
    </p:spTree>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hank you"/>
          <p:cNvSpPr txBox="1"/>
          <p:nvPr/>
        </p:nvSpPr>
        <p:spPr>
          <a:xfrm>
            <a:off x="3017520" y="3108960"/>
            <a:ext cx="7315200" cy="1188720"/>
          </a:xfrm>
          <a:prstGeom prst="rect">
            <a:avLst/>
          </a:prstGeom>
          <a:noFill/>
          <a:scene3d>
            <a:camera prst="orthographicFront"/>
            <a:lightRig rig="threePt" dir="t"/>
          </a:scene3d>
          <a:sp3d>
            <a:bevelT/>
          </a:sp3d>
        </p:spPr>
        <p:txBody>
          <a:bodyPr wrap="square" lIns="0" tIns="0" rIns="0" bIns="0" anchor="ctr"/>
          <a:lstStyle/>
          <a:p>
            <a:pPr algn="l">
              <a:spcBef>
                <a:spcPts val="0"/>
              </a:spcBef>
              <a:spcAft>
                <a:spcPts val="0"/>
              </a:spcAft>
            </a:pPr>
            <a:r>
              <a:rPr sz="7200" b="1" i="0">
                <a:solidFill>
                  <a:srgbClr val="FFFFFF"/>
                </a:solidFill>
                <a:latin typeface="IBM Plex Sans"/>
              </a:rPr>
              <a:t>Thank you</a:t>
            </a:r>
          </a:p>
        </p:txBody>
      </p:sp>
      <p:sp>
        <p:nvSpPr>
          <p:cNvPr id="3" name="Questions"/>
          <p:cNvSpPr txBox="1"/>
          <p:nvPr/>
        </p:nvSpPr>
        <p:spPr>
          <a:xfrm>
            <a:off x="3017520" y="4343400"/>
            <a:ext cx="7315200" cy="502920"/>
          </a:xfrm>
          <a:prstGeom prst="rect">
            <a:avLst/>
          </a:prstGeom>
          <a:noFill/>
          <a:scene3d>
            <a:camera prst="orthographicFront"/>
            <a:lightRig rig="threePt" dir="t"/>
          </a:scene3d>
          <a:sp3d>
            <a:bevelT/>
          </a:sp3d>
        </p:spPr>
        <p:txBody>
          <a:bodyPr wrap="square" lIns="0" tIns="0" rIns="0" bIns="0" anchor="ctr"/>
          <a:lstStyle/>
          <a:p>
            <a:pPr algn="l">
              <a:spcBef>
                <a:spcPts val="0"/>
              </a:spcBef>
              <a:spcAft>
                <a:spcPts val="0"/>
              </a:spcAft>
            </a:pPr>
            <a:r>
              <a:rPr sz="3000" b="1" i="0">
                <a:solidFill>
                  <a:srgbClr val="C00000"/>
                </a:solidFill>
                <a:latin typeface="IBM Plex Sans"/>
              </a:rPr>
              <a:t>Questions and conversation</a:t>
            </a:r>
          </a:p>
        </p:txBody>
      </p:sp>
      <p:sp>
        <p:nvSpPr>
          <p:cNvPr id="4" name="Closing line"/>
          <p:cNvSpPr txBox="1"/>
          <p:nvPr/>
        </p:nvSpPr>
        <p:spPr>
          <a:xfrm>
            <a:off x="3017520" y="4846320"/>
            <a:ext cx="7315200" cy="411480"/>
          </a:xfrm>
          <a:prstGeom prst="rect">
            <a:avLst/>
          </a:prstGeom>
          <a:noFill/>
          <a:scene3d>
            <a:camera prst="orthographicFront"/>
            <a:lightRig rig="threePt" dir="t"/>
          </a:scene3d>
          <a:sp3d>
            <a:bevelT/>
          </a:sp3d>
        </p:spPr>
        <p:txBody>
          <a:bodyPr wrap="square" lIns="0" tIns="0" rIns="0" bIns="0" anchor="ctr"/>
          <a:lstStyle/>
          <a:p>
            <a:pPr algn="l">
              <a:spcBef>
                <a:spcPts val="0"/>
              </a:spcBef>
              <a:spcAft>
                <a:spcPts val="0"/>
              </a:spcAft>
            </a:pPr>
            <a:r>
              <a:rPr sz="2000" b="1" i="1">
                <a:solidFill>
                  <a:srgbClr val="262626"/>
                </a:solidFill>
                <a:latin typeface="IBM Plex Sans"/>
              </a:rPr>
              <a:t>Beyond Numbers, There is a Nation to Build!</a:t>
            </a:r>
          </a:p>
        </p:txBody>
      </p:sp>
      <p:sp>
        <p:nvSpPr>
          <p:cNvPr id="5" name="Speaker"/>
          <p:cNvSpPr txBox="1"/>
          <p:nvPr/>
        </p:nvSpPr>
        <p:spPr>
          <a:xfrm>
            <a:off x="4846320" y="6236208"/>
            <a:ext cx="6858000" cy="274320"/>
          </a:xfrm>
          <a:prstGeom prst="rect">
            <a:avLst/>
          </a:prstGeom>
          <a:noFill/>
          <a:scene3d>
            <a:camera prst="orthographicFront"/>
            <a:lightRig rig="threePt" dir="t"/>
          </a:scene3d>
          <a:sp3d>
            <a:bevelT/>
          </a:sp3d>
        </p:spPr>
        <p:txBody>
          <a:bodyPr wrap="square" lIns="0" tIns="0" rIns="0" bIns="0" anchor="ctr"/>
          <a:lstStyle/>
          <a:p>
            <a:pPr algn="r">
              <a:spcBef>
                <a:spcPts val="0"/>
              </a:spcBef>
              <a:spcAft>
                <a:spcPts val="0"/>
              </a:spcAft>
            </a:pPr>
            <a:r>
              <a:rPr sz="1500" b="1" i="0">
                <a:solidFill>
                  <a:srgbClr val="C00000"/>
                </a:solidFill>
                <a:latin typeface="IBM Plex Sans"/>
              </a:rPr>
              <a:t>Dr. Kola Adesina, MFR, FNSE  |  Executive Director, Sahara Group</a:t>
            </a:r>
          </a:p>
        </p:txBody>
      </p:sp>
      <p:sp>
        <p:nvSpPr>
          <p:cNvPr id="6" name="Speaker title"/>
          <p:cNvSpPr txBox="1"/>
          <p:nvPr/>
        </p:nvSpPr>
        <p:spPr>
          <a:xfrm>
            <a:off x="4846320" y="6492240"/>
            <a:ext cx="6858000" cy="274320"/>
          </a:xfrm>
          <a:prstGeom prst="rect">
            <a:avLst/>
          </a:prstGeom>
          <a:noFill/>
          <a:scene3d>
            <a:camera prst="orthographicFront"/>
            <a:lightRig rig="threePt" dir="t"/>
          </a:scene3d>
          <a:sp3d>
            <a:bevelT/>
          </a:sp3d>
        </p:spPr>
        <p:txBody>
          <a:bodyPr wrap="square" lIns="0" tIns="0" rIns="0" bIns="0" anchor="ctr"/>
          <a:lstStyle/>
          <a:p>
            <a:pPr algn="r">
              <a:spcBef>
                <a:spcPts val="0"/>
              </a:spcBef>
              <a:spcAft>
                <a:spcPts val="0"/>
              </a:spcAft>
            </a:pPr>
            <a:r>
              <a:rPr sz="1400" b="1" i="0">
                <a:solidFill>
                  <a:srgbClr val="EE0000"/>
                </a:solidFill>
                <a:latin typeface="IBM Plex Sans"/>
              </a:rPr>
              <a:t>Group Managing Director, Sahara Power Enterprise Group</a:t>
            </a:r>
          </a:p>
        </p:txBody>
      </p:sp>
      <p:sp>
        <p:nvSpPr>
          <p:cNvPr id="8" name="Conference"/>
          <p:cNvSpPr txBox="1"/>
          <p:nvPr/>
        </p:nvSpPr>
        <p:spPr>
          <a:xfrm>
            <a:off x="548640" y="6537960"/>
            <a:ext cx="4572000" cy="274320"/>
          </a:xfrm>
          <a:prstGeom prst="rect">
            <a:avLst/>
          </a:prstGeom>
          <a:noFill/>
          <a:scene3d>
            <a:camera prst="orthographicFront"/>
            <a:lightRig rig="threePt" dir="t"/>
          </a:scene3d>
          <a:sp3d>
            <a:bevelT/>
          </a:sp3d>
        </p:spPr>
        <p:txBody>
          <a:bodyPr wrap="square" lIns="0" tIns="0" rIns="0" bIns="0" anchor="t"/>
          <a:lstStyle/>
          <a:p>
            <a:pPr algn="l">
              <a:spcBef>
                <a:spcPts val="0"/>
              </a:spcBef>
              <a:spcAft>
                <a:spcPts val="0"/>
              </a:spcAft>
            </a:pPr>
            <a:r>
              <a:rPr sz="1400" b="0" i="0">
                <a:solidFill>
                  <a:srgbClr val="595959"/>
                </a:solidFill>
                <a:latin typeface="IBM Plex Sans"/>
              </a:rPr>
              <a:t>56th Annual Accountants’ Conference, Abuja</a:t>
            </a:r>
          </a:p>
        </p:txBody>
      </p:sp>
      <p:pic>
        <p:nvPicPr>
          <p:cNvPr id="9" name="Sahara Group XXX logo" descr="Sahara Group XXX, 30 years of bringing energy to life responsibly"/>
          <p:cNvPicPr>
            <a:picLocks noChangeAspect="1"/>
          </p:cNvPicPr>
          <p:nvPr/>
        </p:nvPicPr>
        <p:blipFill>
          <a:blip r:embed="rId4"/>
          <a:stretch>
            <a:fillRect/>
          </a:stretch>
        </p:blipFill>
        <p:spPr>
          <a:xfrm>
            <a:off x="10424160" y="256032"/>
            <a:ext cx="914400" cy="902547"/>
          </a:xfrm>
          <a:prstGeom prst="rect">
            <a:avLst/>
          </a:prstGeom>
          <a:scene3d>
            <a:camera prst="orthographicFront"/>
            <a:lightRig rig="threePt" dir="t"/>
          </a:scene3d>
          <a:sp3d>
            <a:bevelT/>
          </a:sp3d>
        </p:spPr>
      </p:pic>
      <p:sp>
        <p:nvSpPr>
          <p:cNvPr id="10" name="Nav Dashboard">
            <a:hlinkClick r:id="rId5" action="ppaction://hlinksldjump"/>
          </p:cNvPr>
          <p:cNvSpPr/>
          <p:nvPr/>
        </p:nvSpPr>
        <p:spPr>
          <a:xfrm>
            <a:off x="548640" y="365760"/>
            <a:ext cx="1645920" cy="457200"/>
          </a:xfrm>
          <a:prstGeom prst="roundRect">
            <a:avLst>
              <a:gd name="adj" fmla="val 30000"/>
            </a:avLst>
          </a:prstGeom>
          <a:solidFill>
            <a:srgbClr val="404040"/>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600" b="1" i="0">
                <a:solidFill>
                  <a:srgbClr val="FFFFFF"/>
                </a:solidFill>
                <a:latin typeface="IBM Plex Sans"/>
              </a:rPr>
              <a:t>Dashboard</a:t>
            </a:r>
          </a:p>
        </p:txBody>
      </p:sp>
      <p:sp>
        <p:nvSpPr>
          <p:cNvPr id="11" name="Jump label"/>
          <p:cNvSpPr txBox="1"/>
          <p:nvPr/>
        </p:nvSpPr>
        <p:spPr>
          <a:xfrm>
            <a:off x="2468880" y="365760"/>
            <a:ext cx="3291840" cy="457200"/>
          </a:xfrm>
          <a:prstGeom prst="rect">
            <a:avLst/>
          </a:prstGeom>
          <a:noFill/>
          <a:scene3d>
            <a:camera prst="orthographicFront"/>
            <a:lightRig rig="threePt" dir="t"/>
          </a:scene3d>
          <a:sp3d>
            <a:bevelT/>
          </a:sp3d>
        </p:spPr>
        <p:txBody>
          <a:bodyPr wrap="square" lIns="0" tIns="0" rIns="0" bIns="0" anchor="ctr"/>
          <a:lstStyle/>
          <a:p>
            <a:pPr algn="r">
              <a:spcBef>
                <a:spcPts val="0"/>
              </a:spcBef>
              <a:spcAft>
                <a:spcPts val="0"/>
              </a:spcAft>
            </a:pPr>
            <a:r>
              <a:rPr sz="1600" b="1" i="0">
                <a:solidFill>
                  <a:srgbClr val="C00000"/>
                </a:solidFill>
                <a:latin typeface="IBM Plex Sans"/>
              </a:rPr>
              <a:t>Jump to a Lesson</a:t>
            </a:r>
          </a:p>
        </p:txBody>
      </p:sp>
      <p:sp>
        <p:nvSpPr>
          <p:cNvPr id="12" name="Nav Lesson 1">
            <a:hlinkClick r:id="rId6" action="ppaction://hlinksldjump"/>
          </p:cNvPr>
          <p:cNvSpPr/>
          <p:nvPr/>
        </p:nvSpPr>
        <p:spPr>
          <a:xfrm>
            <a:off x="5943600" y="228600"/>
            <a:ext cx="1371600" cy="429768"/>
          </a:xfrm>
          <a:prstGeom prst="roundRect">
            <a:avLst>
              <a:gd name="adj" fmla="val 30000"/>
            </a:avLst>
          </a:prstGeom>
          <a:solidFill>
            <a:srgbClr val="CF1C23"/>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400" b="1" i="0">
                <a:solidFill>
                  <a:srgbClr val="FFFFFF"/>
                </a:solidFill>
                <a:latin typeface="IBM Plex Sans"/>
              </a:rPr>
              <a:t>1  Roots</a:t>
            </a:r>
          </a:p>
        </p:txBody>
      </p:sp>
      <p:sp>
        <p:nvSpPr>
          <p:cNvPr id="13" name="Nav Lesson 2">
            <a:hlinkClick r:id="rId7" action="ppaction://hlinksldjump"/>
          </p:cNvPr>
          <p:cNvSpPr/>
          <p:nvPr/>
        </p:nvSpPr>
        <p:spPr>
          <a:xfrm>
            <a:off x="7406640" y="228600"/>
            <a:ext cx="1371600" cy="429768"/>
          </a:xfrm>
          <a:prstGeom prst="roundRect">
            <a:avLst>
              <a:gd name="adj" fmla="val 30000"/>
            </a:avLst>
          </a:prstGeom>
          <a:solidFill>
            <a:srgbClr val="DE6422"/>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400" b="1" i="0">
                <a:solidFill>
                  <a:srgbClr val="FFFFFF"/>
                </a:solidFill>
                <a:latin typeface="IBM Plex Sans"/>
              </a:rPr>
              <a:t>2  Values</a:t>
            </a:r>
          </a:p>
        </p:txBody>
      </p:sp>
      <p:sp>
        <p:nvSpPr>
          <p:cNvPr id="14" name="Nav Lesson 3">
            <a:hlinkClick r:id="rId8" action="ppaction://hlinksldjump"/>
          </p:cNvPr>
          <p:cNvSpPr/>
          <p:nvPr/>
        </p:nvSpPr>
        <p:spPr>
          <a:xfrm>
            <a:off x="8869680" y="228600"/>
            <a:ext cx="1371600" cy="429768"/>
          </a:xfrm>
          <a:prstGeom prst="roundRect">
            <a:avLst>
              <a:gd name="adj" fmla="val 30000"/>
            </a:avLst>
          </a:prstGeom>
          <a:solidFill>
            <a:srgbClr val="911D1F"/>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400" b="1" i="0">
                <a:solidFill>
                  <a:srgbClr val="FFFFFF"/>
                </a:solidFill>
                <a:latin typeface="IBM Plex Sans"/>
              </a:rPr>
              <a:t>3  Systems</a:t>
            </a:r>
          </a:p>
        </p:txBody>
      </p:sp>
      <p:sp>
        <p:nvSpPr>
          <p:cNvPr id="15" name="Nav Lesson 4">
            <a:hlinkClick r:id="rId9" action="ppaction://hlinksldjump"/>
          </p:cNvPr>
          <p:cNvSpPr/>
          <p:nvPr/>
        </p:nvSpPr>
        <p:spPr>
          <a:xfrm>
            <a:off x="5943600" y="731520"/>
            <a:ext cx="1371600" cy="429768"/>
          </a:xfrm>
          <a:prstGeom prst="roundRect">
            <a:avLst>
              <a:gd name="adj" fmla="val 30000"/>
            </a:avLst>
          </a:prstGeom>
          <a:solidFill>
            <a:srgbClr val="2E9A3E"/>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400" b="1" i="0">
                <a:solidFill>
                  <a:srgbClr val="FFFFFF"/>
                </a:solidFill>
                <a:latin typeface="IBM Plex Sans"/>
              </a:rPr>
              <a:t>4  Capital</a:t>
            </a:r>
          </a:p>
        </p:txBody>
      </p:sp>
      <p:sp>
        <p:nvSpPr>
          <p:cNvPr id="16" name="Nav Lesson 5">
            <a:hlinkClick r:id="rId10" action="ppaction://hlinksldjump"/>
          </p:cNvPr>
          <p:cNvSpPr/>
          <p:nvPr/>
        </p:nvSpPr>
        <p:spPr>
          <a:xfrm>
            <a:off x="7406640" y="731520"/>
            <a:ext cx="1371600" cy="429768"/>
          </a:xfrm>
          <a:prstGeom prst="roundRect">
            <a:avLst>
              <a:gd name="adj" fmla="val 30000"/>
            </a:avLst>
          </a:prstGeom>
          <a:solidFill>
            <a:srgbClr val="F9C81B"/>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400" b="1" i="0">
                <a:solidFill>
                  <a:srgbClr val="262626"/>
                </a:solidFill>
                <a:latin typeface="IBM Plex Sans"/>
              </a:rPr>
              <a:t>5  People</a:t>
            </a:r>
          </a:p>
        </p:txBody>
      </p:sp>
      <p:sp>
        <p:nvSpPr>
          <p:cNvPr id="17" name="Nav Lesson 6">
            <a:hlinkClick r:id="rId11" action="ppaction://hlinksldjump"/>
          </p:cNvPr>
          <p:cNvSpPr/>
          <p:nvPr/>
        </p:nvSpPr>
        <p:spPr>
          <a:xfrm>
            <a:off x="8869680" y="731520"/>
            <a:ext cx="1371600" cy="429768"/>
          </a:xfrm>
          <a:prstGeom prst="roundRect">
            <a:avLst>
              <a:gd name="adj" fmla="val 30000"/>
            </a:avLst>
          </a:prstGeom>
          <a:solidFill>
            <a:srgbClr val="C75F22"/>
          </a:solidFill>
          <a:ln>
            <a:noFill/>
          </a:ln>
          <a:effectLst/>
          <a:scene3d>
            <a:camera prst="orthographicFront"/>
            <a:lightRig rig="threePt" dir="t"/>
          </a:scene3d>
          <a:sp3d>
            <a:bevelT/>
          </a:sp3d>
        </p:spPr>
        <p:txBody>
          <a:bodyPr wrap="square" lIns="0" tIns="0" rIns="0" bIns="0" rtlCol="0" anchor="ctr"/>
          <a:lstStyle/>
          <a:p>
            <a:pPr algn="ctr">
              <a:spcBef>
                <a:spcPts val="0"/>
              </a:spcBef>
              <a:spcAft>
                <a:spcPts val="0"/>
              </a:spcAft>
            </a:pPr>
            <a:r>
              <a:rPr sz="1400" b="1" i="0">
                <a:solidFill>
                  <a:srgbClr val="FFFFFF"/>
                </a:solidFill>
                <a:latin typeface="IBM Plex Sans"/>
              </a:rPr>
              <a:t>6  Purpose</a:t>
            </a:r>
          </a:p>
        </p:txBody>
      </p:sp>
      <p:pic>
        <p:nvPicPr>
          <p:cNvPr id="18" name="ICAN logo" descr="Institute of Chartered Accountants of Nigeria, ICAN">
            <a:extLst>
              <a:ext uri="{FF2B5EF4-FFF2-40B4-BE49-F238E27FC236}">
                <a16:creationId xmlns:a16="http://schemas.microsoft.com/office/drawing/2014/main" id="{E02918B7-EEE2-E4DF-DA5B-167DA9E90737}"/>
              </a:ext>
            </a:extLst>
          </p:cNvPr>
          <p:cNvPicPr>
            <a:picLocks noChangeAspect="1"/>
          </p:cNvPicPr>
          <p:nvPr/>
        </p:nvPicPr>
        <p:blipFill>
          <a:blip r:embed="rId12"/>
          <a:stretch>
            <a:fillRect/>
          </a:stretch>
        </p:blipFill>
        <p:spPr>
          <a:xfrm>
            <a:off x="5303520" y="1458468"/>
            <a:ext cx="2743200" cy="749808"/>
          </a:xfrm>
          <a:prstGeom prst="rect">
            <a:avLst/>
          </a:prstGeom>
          <a:scene3d>
            <a:camera prst="orthographicFront"/>
            <a:lightRig rig="threePt" dir="t"/>
          </a:scene3d>
          <a:sp3d>
            <a:bevelT/>
          </a:sp3d>
        </p:spPr>
      </p:pic>
    </p:spTree>
    <p:extLst>
      <p:ext uri="{BB962C8B-B14F-4D97-AF65-F5344CB8AC3E}">
        <p14:creationId xmlns:p14="http://schemas.microsoft.com/office/powerpoint/2010/main" val="39346989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THINKCELLPRESENTATIONDONOTDELETE" val="&lt;?xml version=&quot;1.0&quot; encoding=&quot;UTF-16&quot; standalone=&quot;yes&quot;?&gt;&lt;root reqver=&quot;28224&quot;&gt;&lt;version val=&quot;3579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8&quot;&gt;&lt;elem m_fUsage=&quot;2.19510000000000005116E+00&quot;&gt;&lt;m_msothmcolidx val=&quot;0&quot;/&gt;&lt;m_rgb r=&quot;D2&quot; g=&quot;1A&quot; b=&quot;12&quot;/&gt;&lt;/elem&gt;&lt;elem m_fUsage=&quot;1.89999999999999991118E+00&quot;&gt;&lt;m_msothmcolidx val=&quot;0&quot;/&gt;&lt;m_rgb r=&quot;C0&quot; g=&quot;00&quot; b=&quot;00&quot;/&gt;&lt;/elem&gt;&lt;elem m_fUsage=&quot;8.17887699000000023553E-01&quot;&gt;&lt;m_msothmcolidx val=&quot;0&quot;/&gt;&lt;m_rgb r=&quot;C8&quot; g=&quot;52&quot; b=&quot;4F&quot;/&gt;&lt;/elem&gt;&lt;elem m_fUsage=&quot;5.96240132571000058803E-01&quot;&gt;&lt;m_msothmcolidx val=&quot;0&quot;/&gt;&lt;m_rgb r=&quot;FF&quot; g=&quot;00&quot; b=&quot;00&quot;/&gt;&lt;/elem&gt;&lt;elem m_fUsage=&quot;5.90490000000000181402E-01&quot;&gt;&lt;m_msothmcolidx val=&quot;0&quot;/&gt;&lt;m_rgb r=&quot;2D&quot; g=&quot;FF&quot; b=&quot;F4&quot;/&gt;&lt;/elem&gt;&lt;elem m_fUsage=&quot;5.31441000000000163261E-01&quot;&gt;&lt;m_msothmcolidx val=&quot;0&quot;/&gt;&lt;m_rgb r=&quot;00&quot; g=&quot;DD&quot; b=&quot;D2&quot;/&gt;&lt;/elem&gt;&lt;elem m_fUsage=&quot;4.78296900000000135833E-01&quot;&gt;&lt;m_msothmcolidx val=&quot;0&quot;/&gt;&lt;m_rgb r=&quot;00&quot; g=&quot;A8&quot; b=&quot;9F&quot;/&gt;&lt;/elem&gt;&lt;elem m_fUsage=&quot;3.48678440100000153201E-01&quot;&gt;&lt;m_msothmcolidx val=&quot;0&quot;/&gt;&lt;m_rgb r=&quot;8B&quot; g=&quot;24&quot; b=&quot;18&quot;/&gt;&lt;/elem&gt;&lt;/m_vecMRU&gt;&lt;/m_mruColor&gt;&lt;m_eweekdayFirstOfWeek val=&quot;1&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SaharaGroup_pc">
  <a:themeElements>
    <a:clrScheme name="SaharaGroup">
      <a:dk1>
        <a:sysClr val="windowText" lastClr="000000"/>
      </a:dk1>
      <a:lt1>
        <a:sysClr val="window" lastClr="FFFFFF"/>
      </a:lt1>
      <a:dk2>
        <a:srgbClr val="CF1C23"/>
      </a:dk2>
      <a:lt2>
        <a:srgbClr val="FFFFFF"/>
      </a:lt2>
      <a:accent1>
        <a:srgbClr val="CF1C23"/>
      </a:accent1>
      <a:accent2>
        <a:srgbClr val="DE6422"/>
      </a:accent2>
      <a:accent3>
        <a:srgbClr val="F9C81B"/>
      </a:accent3>
      <a:accent4>
        <a:srgbClr val="911D1F"/>
      </a:accent4>
      <a:accent5>
        <a:srgbClr val="C75F22"/>
      </a:accent5>
      <a:accent6>
        <a:srgbClr val="DBB21C"/>
      </a:accent6>
      <a:hlink>
        <a:srgbClr val="0000FF"/>
      </a:hlink>
      <a:folHlink>
        <a:srgbClr val="800080"/>
      </a:folHlink>
    </a:clrScheme>
    <a:fontScheme name="Myriad Pro sg">
      <a:majorFont>
        <a:latin typeface="Myriad Pro sg"/>
        <a:ea typeface=""/>
        <a:cs typeface=""/>
      </a:majorFont>
      <a:minorFont>
        <a:latin typeface="Myriad Pro s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SaharaGroup_pc">
  <a:themeElements>
    <a:clrScheme name="SaharaGroup">
      <a:dk1>
        <a:sysClr val="windowText" lastClr="000000"/>
      </a:dk1>
      <a:lt1>
        <a:sysClr val="window" lastClr="FFFFFF"/>
      </a:lt1>
      <a:dk2>
        <a:srgbClr val="CF1C23"/>
      </a:dk2>
      <a:lt2>
        <a:srgbClr val="FFFFFF"/>
      </a:lt2>
      <a:accent1>
        <a:srgbClr val="CF1C23"/>
      </a:accent1>
      <a:accent2>
        <a:srgbClr val="DE6422"/>
      </a:accent2>
      <a:accent3>
        <a:srgbClr val="F9C81B"/>
      </a:accent3>
      <a:accent4>
        <a:srgbClr val="911D1F"/>
      </a:accent4>
      <a:accent5>
        <a:srgbClr val="C75F22"/>
      </a:accent5>
      <a:accent6>
        <a:srgbClr val="DBB21C"/>
      </a:accent6>
      <a:hlink>
        <a:srgbClr val="0000FF"/>
      </a:hlink>
      <a:folHlink>
        <a:srgbClr val="800080"/>
      </a:folHlink>
    </a:clrScheme>
    <a:fontScheme name="Myriad Pro sg">
      <a:majorFont>
        <a:latin typeface="Myriad Pro sg"/>
        <a:ea typeface=""/>
        <a:cs typeface=""/>
      </a:majorFont>
      <a:minorFont>
        <a:latin typeface="Myriad Pro s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SaharaGroup_pc">
  <a:themeElements>
    <a:clrScheme name="SaharaGroup">
      <a:dk1>
        <a:sysClr val="windowText" lastClr="000000"/>
      </a:dk1>
      <a:lt1>
        <a:sysClr val="window" lastClr="FFFFFF"/>
      </a:lt1>
      <a:dk2>
        <a:srgbClr val="CF1C23"/>
      </a:dk2>
      <a:lt2>
        <a:srgbClr val="FFFFFF"/>
      </a:lt2>
      <a:accent1>
        <a:srgbClr val="CF1C23"/>
      </a:accent1>
      <a:accent2>
        <a:srgbClr val="DE6422"/>
      </a:accent2>
      <a:accent3>
        <a:srgbClr val="F9C81B"/>
      </a:accent3>
      <a:accent4>
        <a:srgbClr val="911D1F"/>
      </a:accent4>
      <a:accent5>
        <a:srgbClr val="C75F22"/>
      </a:accent5>
      <a:accent6>
        <a:srgbClr val="DBB21C"/>
      </a:accent6>
      <a:hlink>
        <a:srgbClr val="0000FF"/>
      </a:hlink>
      <a:folHlink>
        <a:srgbClr val="800080"/>
      </a:folHlink>
    </a:clrScheme>
    <a:fontScheme name="Myriad Pro sg">
      <a:majorFont>
        <a:latin typeface="Myriad Pro sg"/>
        <a:ea typeface=""/>
        <a:cs typeface=""/>
      </a:majorFont>
      <a:minorFont>
        <a:latin typeface="Myriad Pro s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4_SaharaGroup_pc">
  <a:themeElements>
    <a:clrScheme name="SaharaGroup">
      <a:dk1>
        <a:sysClr val="windowText" lastClr="000000"/>
      </a:dk1>
      <a:lt1>
        <a:sysClr val="window" lastClr="FFFFFF"/>
      </a:lt1>
      <a:dk2>
        <a:srgbClr val="CF1C23"/>
      </a:dk2>
      <a:lt2>
        <a:srgbClr val="FFFFFF"/>
      </a:lt2>
      <a:accent1>
        <a:srgbClr val="CF1C23"/>
      </a:accent1>
      <a:accent2>
        <a:srgbClr val="DE6422"/>
      </a:accent2>
      <a:accent3>
        <a:srgbClr val="F9C81B"/>
      </a:accent3>
      <a:accent4>
        <a:srgbClr val="911D1F"/>
      </a:accent4>
      <a:accent5>
        <a:srgbClr val="C75F22"/>
      </a:accent5>
      <a:accent6>
        <a:srgbClr val="DBB21C"/>
      </a:accent6>
      <a:hlink>
        <a:srgbClr val="0000FF"/>
      </a:hlink>
      <a:folHlink>
        <a:srgbClr val="800080"/>
      </a:folHlink>
    </a:clrScheme>
    <a:fontScheme name="Myriad Pro sg">
      <a:majorFont>
        <a:latin typeface="Myriad Pro sg"/>
        <a:ea typeface=""/>
        <a:cs typeface=""/>
      </a:majorFont>
      <a:minorFont>
        <a:latin typeface="Myriad Pro s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565d289-9835-4bc1-8049-883edf0d69b8">
      <Terms xmlns="http://schemas.microsoft.com/office/infopath/2007/PartnerControls"/>
    </lcf76f155ced4ddcb4097134ff3c332f>
    <TaxCatchAll xmlns="102adab9-4bdb-4cec-9980-b13011c6c5c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388728DC591F46B9E2693ED7C28FDB" ma:contentTypeVersion="20" ma:contentTypeDescription="Create a new document." ma:contentTypeScope="" ma:versionID="cd3c499e8b0783eb4dca44851ea5b4e1">
  <xsd:schema xmlns:xsd="http://www.w3.org/2001/XMLSchema" xmlns:xs="http://www.w3.org/2001/XMLSchema" xmlns:p="http://schemas.microsoft.com/office/2006/metadata/properties" xmlns:ns2="6565d289-9835-4bc1-8049-883edf0d69b8" xmlns:ns3="102adab9-4bdb-4cec-9980-b13011c6c5c6" targetNamespace="http://schemas.microsoft.com/office/2006/metadata/properties" ma:root="true" ma:fieldsID="aa33e79deebc7ba65a720e832e960e11" ns2:_="" ns3:_="">
    <xsd:import namespace="6565d289-9835-4bc1-8049-883edf0d69b8"/>
    <xsd:import namespace="102adab9-4bdb-4cec-9980-b13011c6c5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65d289-9835-4bc1-8049-883edf0d69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3d0802c-9ea7-4354-9c74-14f5f9b9a50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2adab9-4bdb-4cec-9980-b13011c6c5c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305091b-ebe3-433b-87b2-e475ac6fa931}" ma:internalName="TaxCatchAll" ma:showField="CatchAllData" ma:web="102adab9-4bdb-4cec-9980-b13011c6c5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69FEE0-E1C6-459F-AF5A-7FE7E02254BF}">
  <ds:schemaRefs>
    <ds:schemaRef ds:uri="http://schemas.microsoft.com/sharepoint/v3/contenttype/forms"/>
  </ds:schemaRefs>
</ds:datastoreItem>
</file>

<file path=customXml/itemProps2.xml><?xml version="1.0" encoding="utf-8"?>
<ds:datastoreItem xmlns:ds="http://schemas.openxmlformats.org/officeDocument/2006/customXml" ds:itemID="{FD50E338-B6A1-45BF-9BDE-31814A77F931}">
  <ds:schemaRefs>
    <ds:schemaRef ds:uri="http://schemas.microsoft.com/office/2006/metadata/properties"/>
    <ds:schemaRef ds:uri="http://www.w3.org/2000/xmlns/"/>
    <ds:schemaRef ds:uri="6565d289-9835-4bc1-8049-883edf0d69b8"/>
    <ds:schemaRef ds:uri="http://schemas.microsoft.com/office/infopath/2007/PartnerControls"/>
    <ds:schemaRef ds:uri="102adab9-4bdb-4cec-9980-b13011c6c5c6"/>
    <ds:schemaRef ds:uri="http://www.w3.org/2001/XMLSchema-instance"/>
  </ds:schemaRefs>
</ds:datastoreItem>
</file>

<file path=customXml/itemProps3.xml><?xml version="1.0" encoding="utf-8"?>
<ds:datastoreItem xmlns:ds="http://schemas.openxmlformats.org/officeDocument/2006/customXml" ds:itemID="{E145CAF6-E962-47AD-85F0-3CE9F2589828}">
  <ds:schemaRefs>
    <ds:schemaRef ds:uri="http://schemas.microsoft.com/office/2006/metadata/contentType"/>
    <ds:schemaRef ds:uri="http://schemas.microsoft.com/office/2006/metadata/properties/metaAttributes"/>
    <ds:schemaRef ds:uri="http://www.w3.org/2000/xmlns/"/>
    <ds:schemaRef ds:uri="http://www.w3.org/2001/XMLSchema"/>
    <ds:schemaRef ds:uri="6565d289-9835-4bc1-8049-883edf0d69b8"/>
    <ds:schemaRef ds:uri="102adab9-4bdb-4cec-9980-b13011c6c5c6"/>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4cef0f4-eafa-4d81-8186-59fb8a06316c}" enabled="0" method="" siteId="{84cef0f4-eafa-4d81-8186-59fb8a06316c}" removed="1"/>
</clbl:labelList>
</file>

<file path=docProps/app.xml><?xml version="1.0" encoding="utf-8"?>
<Properties xmlns="http://schemas.openxmlformats.org/officeDocument/2006/extended-properties" xmlns:vt="http://schemas.openxmlformats.org/officeDocument/2006/docPropsVTypes">
  <Template/>
  <TotalTime>22</TotalTime>
  <Words>7792</Words>
  <Application>Microsoft Office PowerPoint</Application>
  <PresentationFormat>Widescreen</PresentationFormat>
  <Paragraphs>859</Paragraphs>
  <Slides>20</Slides>
  <Notes>20</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20</vt:i4>
      </vt:variant>
    </vt:vector>
  </HeadingPairs>
  <TitlesOfParts>
    <vt:vector size="32" baseType="lpstr">
      <vt:lpstr>Arial</vt:lpstr>
      <vt:lpstr>Calibri</vt:lpstr>
      <vt:lpstr>IBM Plex Sans</vt:lpstr>
      <vt:lpstr>Myriad Pro sg</vt:lpstr>
      <vt:lpstr>Myriad Pro sgBold Italic</vt:lpstr>
      <vt:lpstr>Trebuchet MS</vt:lpstr>
      <vt:lpstr>Wingdings</vt:lpstr>
      <vt:lpstr>2_SaharaGroup_pc</vt:lpstr>
      <vt:lpstr>1_SaharaGroup_pc</vt:lpstr>
      <vt:lpstr>SaharaGroup_pc</vt:lpstr>
      <vt:lpstr>4_SaharaGroup_pc</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Kola Adesina, MFR, FNSE</dc:creator>
  <cp:lastModifiedBy>Otitoju Funmi</cp:lastModifiedBy>
  <cp:revision>7</cp:revision>
  <dcterms:created xsi:type="dcterms:W3CDTF">2022-12-19T16:34:50Z</dcterms:created>
  <dcterms:modified xsi:type="dcterms:W3CDTF">2026-10-27T13:59:49Z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0x0101003E388728DC591F46B9E2693ED7C28FDB</vt:lpwstr>
  </property>
</Properties>
</file>